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6" r:id="rId2"/>
    <p:sldId id="269" r:id="rId3"/>
    <p:sldId id="297" r:id="rId4"/>
    <p:sldId id="293" r:id="rId5"/>
    <p:sldId id="298" r:id="rId6"/>
    <p:sldId id="299" r:id="rId7"/>
    <p:sldId id="301" r:id="rId8"/>
    <p:sldId id="302" r:id="rId9"/>
    <p:sldId id="303" r:id="rId10"/>
    <p:sldId id="300" r:id="rId11"/>
    <p:sldId id="304" r:id="rId12"/>
    <p:sldId id="273" r:id="rId13"/>
    <p:sldId id="272" r:id="rId14"/>
    <p:sldId id="274" r:id="rId15"/>
    <p:sldId id="276" r:id="rId16"/>
    <p:sldId id="277" r:id="rId17"/>
    <p:sldId id="267" r:id="rId18"/>
    <p:sldId id="282" r:id="rId19"/>
    <p:sldId id="281" r:id="rId20"/>
    <p:sldId id="283" r:id="rId21"/>
    <p:sldId id="289" r:id="rId22"/>
    <p:sldId id="285" r:id="rId23"/>
    <p:sldId id="286" r:id="rId24"/>
    <p:sldId id="288" r:id="rId25"/>
    <p:sldId id="290" r:id="rId26"/>
    <p:sldId id="284" r:id="rId27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3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44776454192277"/>
          <c:y val="0.15063147135295937"/>
          <c:w val="0.54980462864734214"/>
          <c:h val="0.7471260794032127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41275"/>
          </c:spPr>
          <c:dPt>
            <c:idx val="0"/>
            <c:bubble3D val="0"/>
            <c:spPr>
              <a:solidFill>
                <a:srgbClr val="07B919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4C-1943-8F69-6EF95139D146}"/>
              </c:ext>
            </c:extLst>
          </c:dPt>
          <c:dPt>
            <c:idx val="1"/>
            <c:bubble3D val="0"/>
            <c:spPr>
              <a:solidFill>
                <a:srgbClr val="00BC8A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4C-1943-8F69-6EF95139D146}"/>
              </c:ext>
            </c:extLst>
          </c:dPt>
          <c:dPt>
            <c:idx val="2"/>
            <c:bubble3D val="0"/>
            <c:spPr>
              <a:solidFill>
                <a:srgbClr val="00B3B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4C-1943-8F69-6EF95139D146}"/>
              </c:ext>
            </c:extLst>
          </c:dPt>
          <c:dPt>
            <c:idx val="3"/>
            <c:bubble3D val="0"/>
            <c:spPr>
              <a:solidFill>
                <a:srgbClr val="0086B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24C-1943-8F69-6EF95139D146}"/>
              </c:ext>
            </c:extLst>
          </c:dPt>
          <c:dPt>
            <c:idx val="4"/>
            <c:bubble3D val="0"/>
            <c:spPr>
              <a:solidFill>
                <a:srgbClr val="0055BC"/>
              </a:solidFill>
              <a:ln w="41275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4C-1943-8F69-6EF95139D146}"/>
              </c:ext>
            </c:extLst>
          </c:dPt>
          <c:cat>
            <c:strRef>
              <c:f>Sheet1!$A$2:$A$6</c:f>
              <c:strCache>
                <c:ptCount val="5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4">
                  <c:v>4th Qtr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4C-1943-8F69-6EF95139D1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9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2FF9-4F1A-402F-B90A-09DE23B20699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42BFB-5017-4DA2-9290-997EAA992E7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550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85001" indent="-301923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207694" indent="-241539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90771" indent="-241539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173849" indent="-241539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656926" indent="-24153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3140004" indent="-24153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623081" indent="-24153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4106159" indent="-241539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208521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68E21E-5B26-B5AE-E766-92B66DB5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78F15DE1-BA9C-AD8A-39EF-3C553798D9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10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C23E250C-CADF-6C45-CF84-70A78636D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33C3247-1F13-A715-92CB-C6C0BB0C37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35011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9499-91DD-AFD7-F818-FE65E1AB74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B0963CD-E8D9-E0F7-8BE2-7E70EEED9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11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77556E7-1385-F4A0-1314-D21F3004D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D330AE1D-055C-6415-0103-E9E0196081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3785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12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786903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13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0502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14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38437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15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4329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16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98128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17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7165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18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284450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19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530837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2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5809811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20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482516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21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275398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24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27539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25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275398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26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27539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354001-5F2F-B7DC-0A3D-76972B82F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ABD697F-6640-D87C-C622-4D48AC314E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3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413124B-5B9F-E235-E19C-F0FD67B35D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E07E461-04C6-C1EE-82A1-886D65220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26583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4</a:t>
            </a:fld>
            <a:endParaRPr lang="th-TH" altLang="th-TH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00196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5F1B0-5312-B4A1-0844-F630B47B2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97A594EE-83D0-8E0E-A752-70ABBD87C6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5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2EAA116-4A62-55A2-D2D8-314658C511A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79BD17B-1430-A497-7DAC-2C76BEA134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6130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C4FC3-D64E-1DEC-314E-4D7190497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6033934F-69DA-A492-5AE3-965AA24D8E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6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3A590938-F898-8A88-71CB-6958306F7F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03D6F28D-5CC5-6BD9-3457-C7C06D9438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713835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A3D16-889C-DC16-35BA-0B560BB79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4D8DA343-B98B-CF7B-9E63-F78D251B5C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7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B9F51E4-677A-1873-F384-30AD7BF4B3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8EFAC2AF-028A-8AED-E5D9-3948B5EB1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4125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3C070-95A5-1CB5-2B25-70F0EDDB0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9E40F59-D52D-D104-701E-CF6CD5AFD5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8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23C0143E-555B-1E5D-D0F3-5E69F2ADC1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1A9D5A7B-01B6-DD3D-2C0D-1066084840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24041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5F98B-F8A9-42E1-D7C6-F677851CC6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52710AD3-E79D-753F-AB67-F3C63F2477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spcBef>
                <a:spcPct val="0"/>
              </a:spcBef>
            </a:pPr>
            <a:fld id="{B859E453-0AFF-4064-A83A-859AD07E12DC}" type="slidenum">
              <a:rPr lang="en-US" altLang="th-TH" smtClean="0"/>
              <a:pPr>
                <a:spcBef>
                  <a:spcPct val="0"/>
                </a:spcBef>
              </a:pPr>
              <a:t>9</a:t>
            </a:fld>
            <a:endParaRPr lang="th-TH" altLang="th-TH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166D1B39-773F-E8BC-7635-5CD9738018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1E7A77C-F23E-57CB-86D6-C774EF928E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2010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058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81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134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CCC1D-5484-42E2-BC9D-B0AAFB46C0D7}" type="slidenum">
              <a:rPr lang="en-US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3693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66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234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4679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78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65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11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7579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1626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1AD7-4561-414B-BBA0-DC18EE96BDC3}" type="datetimeFigureOut">
              <a:rPr lang="th-TH" smtClean="0"/>
              <a:t>22/08/68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FEC7-CAAB-4F8A-A570-82F54CF105F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59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?q=chusorn&amp;ft=on&amp;ff1=autChusorn%2c+Prayuth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?q=chusorn&amp;ft=on&amp;ff1=autChusorn%2c+Prayuth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ric.ed.gov/?q=chusorn&amp;ft=on&amp;ff1=autChusorn%2c+Prayut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77207" y="17221"/>
            <a:ext cx="10223500" cy="1208625"/>
            <a:chOff x="-616" y="-112"/>
            <a:chExt cx="6440" cy="776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112"/>
              <a:ext cx="6440" cy="776"/>
              <a:chOff x="-528" y="-112"/>
              <a:chExt cx="6288" cy="776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112"/>
                <a:ext cx="5904" cy="368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69"/>
              <a:ext cx="2971" cy="296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dirty="0">
                  <a:solidFill>
                    <a:schemeClr val="bg1">
                      <a:lumMod val="95000"/>
                    </a:schemeClr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dirty="0">
                <a:solidFill>
                  <a:schemeClr val="bg1">
                    <a:lumMod val="95000"/>
                  </a:schemeClr>
                </a:solidFill>
                <a:cs typeface="JasmineUPC" panose="02020603050405020304" pitchFamily="18" charset="-34"/>
              </a:endParaRPr>
            </a:p>
          </p:txBody>
        </p:sp>
      </p:grp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477207" y="1262062"/>
            <a:ext cx="1144945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th-TH" sz="3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Deriving Lessons from Educational Administration Research: </a:t>
            </a:r>
            <a:r>
              <a:rPr lang="th-TH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Significance, Conceptualization, and Integration for Professional Academic Leadership in the Digital Era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2485347" y="6078633"/>
            <a:ext cx="7838096" cy="523220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ผู้ช่วยศาสตราจารย์ดร.ประยุทธ ชูสอน และคณะ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990" y="3122043"/>
            <a:ext cx="3668679" cy="2063632"/>
          </a:xfrm>
          <a:prstGeom prst="rect">
            <a:avLst/>
          </a:prstGeom>
        </p:spPr>
      </p:pic>
      <p:pic>
        <p:nvPicPr>
          <p:cNvPr id="12" name="Picture 4" descr="p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271" y="2785871"/>
            <a:ext cx="2248810" cy="260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146457925127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61" y="3191707"/>
            <a:ext cx="1717201" cy="184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25302" y="5387195"/>
            <a:ext cx="65175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2548     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2549  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   </a:t>
            </a:r>
            <a:r>
              <a:rPr lang="th-TH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2562</a:t>
            </a:r>
            <a:endParaRPr lang="th-TH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9D2FCC-49C2-9668-B4C8-F5FEDDD968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999" y="5674636"/>
            <a:ext cx="932914" cy="116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4775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71213-00E4-D606-006C-EBD788F6D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582B27A5-D4BB-2CCA-0612-590CFBEF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544" y="243512"/>
            <a:ext cx="870380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5F99DB-E793-9128-6B9B-A33B313BB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1" y="97818"/>
            <a:ext cx="836165" cy="976692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68B878-FA1A-7B2F-954A-4FA0630AD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47208"/>
              </p:ext>
            </p:extLst>
          </p:nvPr>
        </p:nvGraphicFramePr>
        <p:xfrm>
          <a:off x="1045532" y="243512"/>
          <a:ext cx="10967175" cy="6370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435">
                  <a:extLst>
                    <a:ext uri="{9D8B030D-6E8A-4147-A177-3AD203B41FA5}">
                      <a16:colId xmlns:a16="http://schemas.microsoft.com/office/drawing/2014/main" val="3595934345"/>
                    </a:ext>
                  </a:extLst>
                </a:gridCol>
                <a:gridCol w="2193435">
                  <a:extLst>
                    <a:ext uri="{9D8B030D-6E8A-4147-A177-3AD203B41FA5}">
                      <a16:colId xmlns:a16="http://schemas.microsoft.com/office/drawing/2014/main" val="3884502008"/>
                    </a:ext>
                  </a:extLst>
                </a:gridCol>
                <a:gridCol w="2193435">
                  <a:extLst>
                    <a:ext uri="{9D8B030D-6E8A-4147-A177-3AD203B41FA5}">
                      <a16:colId xmlns:a16="http://schemas.microsoft.com/office/drawing/2014/main" val="340245850"/>
                    </a:ext>
                  </a:extLst>
                </a:gridCol>
                <a:gridCol w="2193435">
                  <a:extLst>
                    <a:ext uri="{9D8B030D-6E8A-4147-A177-3AD203B41FA5}">
                      <a16:colId xmlns:a16="http://schemas.microsoft.com/office/drawing/2014/main" val="1525429407"/>
                    </a:ext>
                  </a:extLst>
                </a:gridCol>
                <a:gridCol w="2193435">
                  <a:extLst>
                    <a:ext uri="{9D8B030D-6E8A-4147-A177-3AD203B41FA5}">
                      <a16:colId xmlns:a16="http://schemas.microsoft.com/office/drawing/2014/main" val="3100839709"/>
                    </a:ext>
                  </a:extLst>
                </a:gridCol>
              </a:tblGrid>
              <a:tr h="283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Study / Year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Key Elements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Conceptual Foundation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Significance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Lessons Learned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3088756004"/>
                  </a:ext>
                </a:extLst>
              </a:tr>
              <a:tr h="55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h-TH" sz="1100" kern="0" dirty="0">
                          <a:effectLst/>
                        </a:rPr>
                        <a:t>1.</a:t>
                      </a:r>
                      <a:r>
                        <a:rPr lang="en-US" sz="1100" kern="0" dirty="0">
                          <a:effectLst/>
                        </a:rPr>
                        <a:t>Guidelines for Cross-Cultural Leadership (2022)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Cross-cultural leadership, trust, values, attitudes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Cross-cultural management theory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Principals must integrate diversity in world-class schools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Trust and inclusivity unify diverse beliefs into shared goals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3718631364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th-TH" sz="1100" kern="0" dirty="0">
                          <a:effectLst/>
                        </a:rPr>
                        <a:t>2.</a:t>
                      </a:r>
                      <a:r>
                        <a:rPr lang="en-US" sz="1100" kern="0" dirty="0">
                          <a:effectLst/>
                        </a:rPr>
                        <a:t>Needs Assessment for Primary School Administrators (2020)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21st-century skills, interpersonal skills, adaptability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21st-century learning frameworks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Reveals gap between current &amp; required competencies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Professional development should focus on digital literacy &amp; collaboration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105870130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Indicators of Educational Leadership (2021)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Instructional leadership, vision, ethics, participative management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Structural Equation Modeling (SEM)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Provides evidence-based evaluation framework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Leadership effectiveness can be measured &amp; improved via validated indicators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2900990675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Change Leadership in Mahamakut Buddhist University (2020)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Change leadership, strategies, Buddhist principles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Change management + Buddhist philosophy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Blends spiritual &amp; modern leadership approaches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Effective change management combines innovation &amp; cultural traditions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1142990602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Causal Model for Primary School Effectiveness (2020)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Leadership, teacher collaboration, parental involvement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Causal modeling approach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Identifies direct &amp; indirect factors in school effectiveness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Parent &amp; teacher engagement mediates leadership’s impact on students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3940409608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Mindful Leadership Indicators (2019)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Mindfulness, self-awareness, compassion, ethics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Buddhist mindfulness integrated into leadership theory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Empirically validates mindful leadership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Mindfulness enhances ethical decision-making &amp; emotional regulation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3044058520"/>
                  </a:ext>
                </a:extLst>
              </a:tr>
              <a:tr h="5561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Inspirational Leadership Indicators (2018)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Vision, motivation, empowerment, role modeling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Transformational leadership theory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Boosts teacher morale &amp; innovation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Principals as role models inspire stronger teacher commitment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2082225839"/>
                  </a:ext>
                </a:extLst>
              </a:tr>
              <a:tr h="8292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Entrepreneurship Education Strategies (2020)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Entrepreneurship, industry collaboration, curriculum innovation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Entrepreneurial &amp; community-based education theory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>
                          <a:effectLst/>
                        </a:rPr>
                        <a:t>Aligns education with labor market/community needs</a:t>
                      </a:r>
                      <a:endParaRPr lang="en-U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0" dirty="0">
                          <a:effectLst/>
                        </a:rPr>
                        <a:t>Effective entrepreneurship requires partnerships &amp; hands-on learning</a:t>
                      </a:r>
                      <a:endParaRPr lang="en-U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Cordia New" panose="020B0304020202020204" pitchFamily="34" charset="-34"/>
                      </a:endParaRPr>
                    </a:p>
                  </a:txBody>
                  <a:tcPr marL="8455" marR="8455" marT="8455" marB="8455" anchor="ctr"/>
                </a:tc>
                <a:extLst>
                  <a:ext uri="{0D108BD9-81ED-4DB2-BD59-A6C34878D82A}">
                    <a16:rowId xmlns:a16="http://schemas.microsoft.com/office/drawing/2014/main" val="390048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3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22FBB-55D1-8EFE-695F-71C631C2B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F7FBFD54-DCC6-DA1C-B03F-9E4C1A7CBF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60" y="506159"/>
            <a:ext cx="10232789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u="sng" dirty="0">
                <a:solidFill>
                  <a:srgbClr val="0070C0"/>
                </a:solidFill>
              </a:rPr>
              <a:t>https://so03.tci-thaijo.org/index.php/rdirmu/article/view/210606</a:t>
            </a:r>
            <a:r>
              <a:rPr lang="en-US" b="1" dirty="0">
                <a:solidFill>
                  <a:srgbClr val="0070C0"/>
                </a:solidFill>
              </a:rPr>
              <a:t> </a:t>
            </a:r>
            <a:endParaRPr lang="en-US" dirty="0">
              <a:solidFill>
                <a:srgbClr val="0070C0"/>
              </a:solidFill>
            </a:endParaRPr>
          </a:p>
          <a:p>
            <a:endParaRPr lang="en-US" b="1" dirty="0"/>
          </a:p>
          <a:p>
            <a:r>
              <a:rPr lang="en-US" b="1" dirty="0"/>
              <a:t>Teacher Leadership Factor Affecting Professional Learning Community in School under the Office of Secondary Educational Service Area 26 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02653E-90BC-3975-C9AD-CF8960B7A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1" y="97817"/>
            <a:ext cx="988737" cy="11549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9C3BD0-20C3-D531-4A92-181DE2468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426" y="2442491"/>
            <a:ext cx="7064814" cy="40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23" y="1346200"/>
            <a:ext cx="9096777" cy="55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5900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92D05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92D05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251" y="1227394"/>
            <a:ext cx="9740622" cy="556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254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33" y="1523205"/>
            <a:ext cx="8847809" cy="525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530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1" y="1136560"/>
            <a:ext cx="10187189" cy="572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06646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36" y="1346200"/>
            <a:ext cx="9714963" cy="52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7452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027112"/>
            <a:ext cx="10695724" cy="58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4213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6" y="1068386"/>
            <a:ext cx="10213057" cy="578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67623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42" y="2691421"/>
            <a:ext cx="1294261" cy="172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0" y="5096813"/>
            <a:ext cx="1286277" cy="1607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02" y="1457325"/>
            <a:ext cx="7307486" cy="515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44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444500" y="1322924"/>
            <a:ext cx="11529614" cy="5804666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1.Learning from Research in Educational Administration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Extracting lessons to improve leadership and decision-making.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Applying findings to strengthen academic practices.</a:t>
            </a:r>
          </a:p>
          <a:p>
            <a:pPr lvl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2.Significance and Conceptualization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Understanding the importance of research-based insights.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Clarifying conceptual foundations for professional leadership.</a:t>
            </a:r>
          </a:p>
          <a:p>
            <a:pPr lvl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3.Integration into Professional Leadership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Bridging theory and practice for educational leaders.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Embedding evidence-based strategies in daily academic work.</a:t>
            </a:r>
          </a:p>
          <a:p>
            <a:pPr>
              <a:buNone/>
            </a:pP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9083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842" y="2691421"/>
            <a:ext cx="1294261" cy="1725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0" y="5096813"/>
            <a:ext cx="1286277" cy="16078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836" y="1107024"/>
            <a:ext cx="8152437" cy="56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0144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6409" y="112930"/>
            <a:ext cx="865591" cy="1081989"/>
          </a:xfrm>
          <a:prstGeom prst="rect">
            <a:avLst/>
          </a:prstGeom>
        </p:spPr>
      </p:pic>
      <p:pic>
        <p:nvPicPr>
          <p:cNvPr id="1026" name="Picture 2" descr="C:\Ed Admin เครือข่ายบริหาร มมร มข เลย นครราชสีมา\Solo taxonomy and blooms.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09" y="-483754"/>
            <a:ext cx="11648844" cy="6067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351EB926-FAED-A86F-F254-8ECF7F3FAE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8217399"/>
              </p:ext>
            </p:extLst>
          </p:nvPr>
        </p:nvGraphicFramePr>
        <p:xfrm>
          <a:off x="-859400" y="834951"/>
          <a:ext cx="5722772" cy="450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C7A3E681-E80A-013F-8114-6CD477E065C3}"/>
              </a:ext>
            </a:extLst>
          </p:cNvPr>
          <p:cNvSpPr txBox="1"/>
          <p:nvPr/>
        </p:nvSpPr>
        <p:spPr>
          <a:xfrm>
            <a:off x="1213201" y="2603006"/>
            <a:ext cx="1854231" cy="1275133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x-none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SOLO Taxonomy </a:t>
            </a:r>
          </a:p>
          <a:p>
            <a:pPr algn="ctr">
              <a:lnSpc>
                <a:spcPct val="80000"/>
              </a:lnSpc>
            </a:pPr>
            <a:r>
              <a:rPr lang="x-none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2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</a:t>
            </a:r>
            <a:endParaRPr lang="x-none" sz="32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710DCF-C9E9-1FC4-613D-77CA3146B5E2}"/>
              </a:ext>
            </a:extLst>
          </p:cNvPr>
          <p:cNvGrpSpPr/>
          <p:nvPr/>
        </p:nvGrpSpPr>
        <p:grpSpPr>
          <a:xfrm>
            <a:off x="4257382" y="482241"/>
            <a:ext cx="7547736" cy="6235278"/>
            <a:chOff x="3010233" y="6717770"/>
            <a:chExt cx="5583163" cy="461243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55CA13-85B0-049B-D96E-36DAD8BB6D45}"/>
                </a:ext>
              </a:extLst>
            </p:cNvPr>
            <p:cNvSpPr txBox="1"/>
            <p:nvPr/>
          </p:nvSpPr>
          <p:spPr>
            <a:xfrm>
              <a:off x="3631966" y="6776762"/>
              <a:ext cx="4961430" cy="4553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 fontAlgn="base"/>
              <a:r>
                <a:rPr lang="en-US" sz="3000" b="1" dirty="0">
                  <a:solidFill>
                    <a:srgbClr val="07B91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Pre-structural (</a:t>
              </a:r>
              <a:r>
                <a:rPr lang="th-TH" sz="3000" b="1" dirty="0">
                  <a:solidFill>
                    <a:srgbClr val="07B919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โครงสร้างพื้นฐาน) 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: ไม่มีความรู้เดิมหรือมีความเข้าใจที่คลาดเคลื่อน</a:t>
              </a:r>
              <a:b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</a:b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rtl="0" fontAlgn="base"/>
              <a:r>
                <a:rPr lang="en-US" sz="3000" b="1" dirty="0">
                  <a:solidFill>
                    <a:srgbClr val="00BC8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Uni-structural (</a:t>
              </a:r>
              <a:r>
                <a:rPr lang="th-TH" sz="3000" b="1" dirty="0">
                  <a:solidFill>
                    <a:srgbClr val="00BC8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เข้าใจมุมเดียว)</a:t>
              </a:r>
              <a:r>
                <a:rPr lang="en-US" sz="3000" b="1" dirty="0">
                  <a:solidFill>
                    <a:srgbClr val="00BC8A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: มีความรู้เล็กน้อยเกี่ยวกับเรื่องนั้น ปฏิบัติตามขั้นตอนง่ายๆ ได้</a:t>
              </a:r>
            </a:p>
            <a:p>
              <a:pPr rtl="0" fontAlgn="base">
                <a:buFont typeface="+mj-lt"/>
                <a:buAutoNum type="arabicPeriod"/>
              </a:pP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rtl="0" fontAlgn="base"/>
              <a:r>
                <a:rPr lang="en-US" sz="3000" b="1" dirty="0">
                  <a:solidFill>
                    <a:srgbClr val="00B3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Multi-structural (</a:t>
              </a:r>
              <a:r>
                <a:rPr lang="th-TH" sz="3000" b="1" dirty="0">
                  <a:solidFill>
                    <a:srgbClr val="00B3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หลายมุมมอง)</a:t>
              </a:r>
              <a:r>
                <a:rPr lang="en-US" sz="3000" b="1" dirty="0">
                  <a:solidFill>
                    <a:srgbClr val="00B3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: มีความรู้บางส่วน มีประสบการณ์รวบรวมข้อมูลที่เกี่ยวข้องกับเรื่องนั้น</a:t>
              </a:r>
            </a:p>
            <a:p>
              <a:pPr rtl="0" fontAlgn="base">
                <a:buFont typeface="+mj-lt"/>
                <a:buAutoNum type="arabicPeriod"/>
              </a:pP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rtl="0" fontAlgn="base"/>
              <a:r>
                <a:rPr lang="en-US" sz="3000" b="1" dirty="0">
                  <a:solidFill>
                    <a:srgbClr val="0086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Relational (</a:t>
              </a:r>
              <a:r>
                <a:rPr lang="th-TH" sz="3000" b="1" dirty="0">
                  <a:solidFill>
                    <a:srgbClr val="0086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เห็นความสัมพันธ์) 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: สามารถเชื่อมโยงความสัมพันธ์ของความรู้ในหลายๆ มิติ และมองเห็นเป็นภาพรวมได้ </a:t>
              </a:r>
            </a:p>
            <a:p>
              <a:pPr rtl="0" fontAlgn="base">
                <a:buFont typeface="+mj-lt"/>
                <a:buAutoNum type="arabicPeriod"/>
              </a:pPr>
              <a:endParaRPr lang="th-TH" sz="1600" dirty="0"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  <a:p>
              <a:pPr rtl="0" fontAlgn="base"/>
              <a:r>
                <a:rPr lang="en-US" sz="3000" b="1" dirty="0">
                  <a:solidFill>
                    <a:srgbClr val="0055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Extended abstract (</a:t>
              </a:r>
              <a:r>
                <a:rPr lang="th-TH" sz="3000" b="1" dirty="0">
                  <a:solidFill>
                    <a:srgbClr val="0055B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ขยายความจากนามธรรม) 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: สามารถเชื่อมโยงความรู้นั้นในหัวข้ออื่นๆ ได้</a:t>
              </a:r>
              <a:r>
                <a:rPr lang="en-US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 </a:t>
              </a:r>
              <a:r>
                <a:rPr lang="th-TH" sz="3000" dirty="0">
                  <a:latin typeface="TH Sarabun New" panose="020B0500040200020003" pitchFamily="34" charset="-34"/>
                  <a:cs typeface="TH Sarabun New" panose="020B0500040200020003" pitchFamily="34" charset="-34"/>
                </a:rPr>
                <a:t>นอกเหนือจากภายในรายวิชา และสะท้อนคิดให้เห็นมุมมองต่อเรื่องนั้นๆได้ 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BFC39738-9372-6B3C-837A-20F5155B207C}"/>
                </a:ext>
              </a:extLst>
            </p:cNvPr>
            <p:cNvSpPr/>
            <p:nvPr/>
          </p:nvSpPr>
          <p:spPr>
            <a:xfrm>
              <a:off x="3010233" y="6717770"/>
              <a:ext cx="501446" cy="499108"/>
            </a:xfrm>
            <a:prstGeom prst="roundRect">
              <a:avLst/>
            </a:prstGeom>
            <a:solidFill>
              <a:srgbClr val="07B9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1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C89727F6-BC6D-ADEF-8CC0-C0978EE7F3CE}"/>
                </a:ext>
              </a:extLst>
            </p:cNvPr>
            <p:cNvSpPr/>
            <p:nvPr/>
          </p:nvSpPr>
          <p:spPr>
            <a:xfrm>
              <a:off x="3010233" y="7580147"/>
              <a:ext cx="501446" cy="499108"/>
            </a:xfrm>
            <a:prstGeom prst="roundRect">
              <a:avLst/>
            </a:prstGeom>
            <a:solidFill>
              <a:srgbClr val="00BC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2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FF9B3549-DA7F-760D-8391-318869D08CAF}"/>
                </a:ext>
              </a:extLst>
            </p:cNvPr>
            <p:cNvSpPr/>
            <p:nvPr/>
          </p:nvSpPr>
          <p:spPr>
            <a:xfrm>
              <a:off x="3010233" y="8432692"/>
              <a:ext cx="501446" cy="499108"/>
            </a:xfrm>
            <a:prstGeom prst="roundRect">
              <a:avLst/>
            </a:prstGeom>
            <a:solidFill>
              <a:srgbClr val="00B3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3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280AB2B-FA5D-2A11-8549-D5339162179D}"/>
                </a:ext>
              </a:extLst>
            </p:cNvPr>
            <p:cNvSpPr/>
            <p:nvPr/>
          </p:nvSpPr>
          <p:spPr>
            <a:xfrm>
              <a:off x="3010233" y="9285237"/>
              <a:ext cx="501446" cy="499108"/>
            </a:xfrm>
            <a:prstGeom prst="roundRect">
              <a:avLst/>
            </a:prstGeom>
            <a:solidFill>
              <a:srgbClr val="0086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4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38BF14E3-DE63-6161-7C5D-114BB2414CFC}"/>
                </a:ext>
              </a:extLst>
            </p:cNvPr>
            <p:cNvSpPr/>
            <p:nvPr/>
          </p:nvSpPr>
          <p:spPr>
            <a:xfrm>
              <a:off x="3010233" y="10137782"/>
              <a:ext cx="501446" cy="499108"/>
            </a:xfrm>
            <a:prstGeom prst="roundRect">
              <a:avLst/>
            </a:prstGeom>
            <a:solidFill>
              <a:srgbClr val="0055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b="1" dirty="0">
                  <a:solidFill>
                    <a:schemeClr val="bg1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5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FEC3BF5-52D7-4837-5237-2AD9BCC446F6}"/>
                </a:ext>
              </a:extLst>
            </p:cNvPr>
            <p:cNvCxnSpPr>
              <a:cxnSpLocks/>
            </p:cNvCxnSpPr>
            <p:nvPr/>
          </p:nvCxnSpPr>
          <p:spPr>
            <a:xfrm>
              <a:off x="3730286" y="7511323"/>
              <a:ext cx="4752000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0B43B3B-1C1A-94A7-CD21-19D5C7D98D65}"/>
                </a:ext>
              </a:extLst>
            </p:cNvPr>
            <p:cNvCxnSpPr>
              <a:cxnSpLocks/>
            </p:cNvCxnSpPr>
            <p:nvPr/>
          </p:nvCxnSpPr>
          <p:spPr>
            <a:xfrm>
              <a:off x="3730286" y="8386809"/>
              <a:ext cx="4752000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0B53C7E-DD8E-FF9D-B44A-291204513344}"/>
                </a:ext>
              </a:extLst>
            </p:cNvPr>
            <p:cNvCxnSpPr>
              <a:cxnSpLocks/>
            </p:cNvCxnSpPr>
            <p:nvPr/>
          </p:nvCxnSpPr>
          <p:spPr>
            <a:xfrm>
              <a:off x="3730286" y="9262295"/>
              <a:ext cx="4752000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008E354-A3C0-EC71-36BA-FD1C7BF107D6}"/>
                </a:ext>
              </a:extLst>
            </p:cNvPr>
            <p:cNvCxnSpPr>
              <a:cxnSpLocks/>
            </p:cNvCxnSpPr>
            <p:nvPr/>
          </p:nvCxnSpPr>
          <p:spPr>
            <a:xfrm>
              <a:off x="3730286" y="10137782"/>
              <a:ext cx="4752000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8070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157288F-392B-934F-A309-ECC163EAA976}"/>
              </a:ext>
            </a:extLst>
          </p:cNvPr>
          <p:cNvCxnSpPr/>
          <p:nvPr/>
        </p:nvCxnSpPr>
        <p:spPr>
          <a:xfrm>
            <a:off x="1200125" y="5877084"/>
            <a:ext cx="10366175" cy="0"/>
          </a:xfrm>
          <a:prstGeom prst="straightConnector1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565F4F5-27C7-6F09-746D-BC64D01A0581}"/>
              </a:ext>
            </a:extLst>
          </p:cNvPr>
          <p:cNvCxnSpPr>
            <a:cxnSpLocks/>
          </p:cNvCxnSpPr>
          <p:nvPr/>
        </p:nvCxnSpPr>
        <p:spPr>
          <a:xfrm flipV="1">
            <a:off x="1224038" y="1014794"/>
            <a:ext cx="0" cy="4880250"/>
          </a:xfrm>
          <a:prstGeom prst="straightConnector1">
            <a:avLst/>
          </a:prstGeom>
          <a:ln w="825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EEFF6E0-146B-61C9-D232-A41144C6185C}"/>
              </a:ext>
            </a:extLst>
          </p:cNvPr>
          <p:cNvSpPr txBox="1"/>
          <p:nvPr/>
        </p:nvSpPr>
        <p:spPr>
          <a:xfrm>
            <a:off x="1220657" y="5984317"/>
            <a:ext cx="2006921" cy="77278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07B91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Pre-structural</a:t>
            </a:r>
            <a:br>
              <a:rPr lang="en-US" sz="2400" b="1" dirty="0">
                <a:solidFill>
                  <a:srgbClr val="07B91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b="1" dirty="0">
                <a:solidFill>
                  <a:srgbClr val="07B919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โครงสร้างพื้นฐาน </a:t>
            </a:r>
            <a:endParaRPr lang="x-none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79B519-DDB9-7879-66F7-5B7F2730B6D7}"/>
              </a:ext>
            </a:extLst>
          </p:cNvPr>
          <p:cNvSpPr txBox="1"/>
          <p:nvPr/>
        </p:nvSpPr>
        <p:spPr>
          <a:xfrm>
            <a:off x="3257979" y="5984317"/>
            <a:ext cx="1874574" cy="77278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00BC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Uni-structural</a:t>
            </a:r>
            <a:endParaRPr lang="en-US" sz="2400" b="1" dirty="0">
              <a:solidFill>
                <a:srgbClr val="00BC8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th-TH" sz="2400" b="1" dirty="0">
                <a:solidFill>
                  <a:srgbClr val="00BC8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เข้าใจมุมเดียว</a:t>
            </a:r>
            <a:endParaRPr lang="x-none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9DE7A1-726A-DFDC-F884-5F3177686010}"/>
              </a:ext>
            </a:extLst>
          </p:cNvPr>
          <p:cNvSpPr txBox="1"/>
          <p:nvPr/>
        </p:nvSpPr>
        <p:spPr>
          <a:xfrm>
            <a:off x="5151555" y="5984315"/>
            <a:ext cx="2027378" cy="77278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00B3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Multi-structural</a:t>
            </a:r>
          </a:p>
          <a:p>
            <a:pPr algn="ctr">
              <a:lnSpc>
                <a:spcPct val="90000"/>
              </a:lnSpc>
            </a:pPr>
            <a:r>
              <a:rPr lang="th-TH" sz="2400" b="1" dirty="0">
                <a:solidFill>
                  <a:srgbClr val="00B3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หลายมุมมอง</a:t>
            </a:r>
            <a:r>
              <a:rPr lang="en-US" sz="2400" b="1" dirty="0">
                <a:solidFill>
                  <a:srgbClr val="00B3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x-none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156189-0883-902D-29A9-8E98C4CC1583}"/>
              </a:ext>
            </a:extLst>
          </p:cNvPr>
          <p:cNvSpPr txBox="1"/>
          <p:nvPr/>
        </p:nvSpPr>
        <p:spPr>
          <a:xfrm>
            <a:off x="7188959" y="5984315"/>
            <a:ext cx="1874576" cy="77278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0086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Relational</a:t>
            </a:r>
          </a:p>
          <a:p>
            <a:pPr algn="ctr">
              <a:lnSpc>
                <a:spcPct val="90000"/>
              </a:lnSpc>
            </a:pPr>
            <a:r>
              <a:rPr lang="th-TH" sz="2400" b="1" dirty="0">
                <a:solidFill>
                  <a:srgbClr val="0086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เห็นความสัมพันธ์ </a:t>
            </a:r>
            <a:endParaRPr lang="x-none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3AAC18-B396-5A5C-DACC-469836C10BF2}"/>
              </a:ext>
            </a:extLst>
          </p:cNvPr>
          <p:cNvSpPr txBox="1"/>
          <p:nvPr/>
        </p:nvSpPr>
        <p:spPr>
          <a:xfrm>
            <a:off x="8891347" y="5984317"/>
            <a:ext cx="2419058" cy="772784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700" b="1" dirty="0">
                <a:solidFill>
                  <a:srgbClr val="0055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Extended abstract</a:t>
            </a:r>
          </a:p>
          <a:p>
            <a:pPr algn="ctr">
              <a:lnSpc>
                <a:spcPct val="90000"/>
              </a:lnSpc>
            </a:pPr>
            <a:r>
              <a:rPr lang="th-TH" sz="2400" b="1" dirty="0">
                <a:solidFill>
                  <a:srgbClr val="0055BC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ขยายความจากนามธรรม </a:t>
            </a:r>
            <a:endParaRPr lang="x-none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42B8F2-D04D-388B-1755-0C78CA3EB86B}"/>
              </a:ext>
            </a:extLst>
          </p:cNvPr>
          <p:cNvSpPr/>
          <p:nvPr/>
        </p:nvSpPr>
        <p:spPr>
          <a:xfrm>
            <a:off x="3213885" y="4996437"/>
            <a:ext cx="1966167" cy="880651"/>
          </a:xfrm>
          <a:prstGeom prst="rect">
            <a:avLst/>
          </a:prstGeom>
          <a:solidFill>
            <a:srgbClr val="4EEAB5">
              <a:alpha val="25882"/>
            </a:srgb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F9A9B31-3997-30E9-2254-787C02B6F064}"/>
              </a:ext>
            </a:extLst>
          </p:cNvPr>
          <p:cNvSpPr/>
          <p:nvPr/>
        </p:nvSpPr>
        <p:spPr>
          <a:xfrm>
            <a:off x="5179318" y="4602150"/>
            <a:ext cx="1966167" cy="1274937"/>
          </a:xfrm>
          <a:prstGeom prst="rect">
            <a:avLst/>
          </a:prstGeom>
          <a:solidFill>
            <a:srgbClr val="00D2E0">
              <a:alpha val="21176"/>
            </a:srgb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8B19C16-4216-9AD6-0881-10F3DF7DC094}"/>
              </a:ext>
            </a:extLst>
          </p:cNvPr>
          <p:cNvSpPr/>
          <p:nvPr/>
        </p:nvSpPr>
        <p:spPr>
          <a:xfrm>
            <a:off x="7149001" y="4208821"/>
            <a:ext cx="1966167" cy="1668266"/>
          </a:xfrm>
          <a:prstGeom prst="rect">
            <a:avLst/>
          </a:prstGeom>
          <a:solidFill>
            <a:srgbClr val="00AAF3">
              <a:alpha val="25882"/>
            </a:srgb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1C9539-7329-9238-98C7-DE46DEC4A516}"/>
              </a:ext>
            </a:extLst>
          </p:cNvPr>
          <p:cNvSpPr/>
          <p:nvPr/>
        </p:nvSpPr>
        <p:spPr>
          <a:xfrm>
            <a:off x="9118684" y="3162106"/>
            <a:ext cx="1966167" cy="2714979"/>
          </a:xfrm>
          <a:prstGeom prst="rect">
            <a:avLst/>
          </a:prstGeom>
          <a:solidFill>
            <a:srgbClr val="0071FF">
              <a:alpha val="25098"/>
            </a:srgb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 b="1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9B340A2-476A-9CAB-6281-6C491E31C3C4}"/>
              </a:ext>
            </a:extLst>
          </p:cNvPr>
          <p:cNvCxnSpPr/>
          <p:nvPr/>
        </p:nvCxnSpPr>
        <p:spPr>
          <a:xfrm>
            <a:off x="4179117" y="5160746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8C3C771-22D5-3F2A-6839-663F208275E1}"/>
              </a:ext>
            </a:extLst>
          </p:cNvPr>
          <p:cNvGrpSpPr/>
          <p:nvPr/>
        </p:nvGrpSpPr>
        <p:grpSpPr>
          <a:xfrm>
            <a:off x="5850686" y="4965801"/>
            <a:ext cx="618077" cy="583995"/>
            <a:chOff x="4196500" y="10426265"/>
            <a:chExt cx="457200" cy="360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C2DCF1-61C4-8026-0145-51EE84C356CB}"/>
                </a:ext>
              </a:extLst>
            </p:cNvPr>
            <p:cNvCxnSpPr>
              <a:cxnSpLocks/>
            </p:cNvCxnSpPr>
            <p:nvPr/>
          </p:nvCxnSpPr>
          <p:spPr>
            <a:xfrm>
              <a:off x="4196500" y="10426265"/>
              <a:ext cx="0" cy="360000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2C6545-8BD9-30E2-9042-FF1D13F99C95}"/>
                </a:ext>
              </a:extLst>
            </p:cNvPr>
            <p:cNvCxnSpPr>
              <a:cxnSpLocks/>
            </p:cNvCxnSpPr>
            <p:nvPr/>
          </p:nvCxnSpPr>
          <p:spPr>
            <a:xfrm>
              <a:off x="4348900" y="10426265"/>
              <a:ext cx="0" cy="360000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875602C-249A-DA6A-8B5E-0B54C5A1BB2C}"/>
                </a:ext>
              </a:extLst>
            </p:cNvPr>
            <p:cNvCxnSpPr>
              <a:cxnSpLocks/>
            </p:cNvCxnSpPr>
            <p:nvPr/>
          </p:nvCxnSpPr>
          <p:spPr>
            <a:xfrm>
              <a:off x="4501300" y="10426265"/>
              <a:ext cx="0" cy="360000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9C8F22E-19EA-C2EC-AEB3-2E41A3A9EB91}"/>
                </a:ext>
              </a:extLst>
            </p:cNvPr>
            <p:cNvCxnSpPr>
              <a:cxnSpLocks/>
            </p:cNvCxnSpPr>
            <p:nvPr/>
          </p:nvCxnSpPr>
          <p:spPr>
            <a:xfrm>
              <a:off x="4653700" y="10426265"/>
              <a:ext cx="0" cy="360000"/>
            </a:xfrm>
            <a:prstGeom prst="line">
              <a:avLst/>
            </a:prstGeom>
            <a:ln w="889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CDC460F3-9C67-1377-6A80-F354B3B98DE6}"/>
              </a:ext>
            </a:extLst>
          </p:cNvPr>
          <p:cNvSpPr txBox="1"/>
          <p:nvPr/>
        </p:nvSpPr>
        <p:spPr>
          <a:xfrm rot="16200000">
            <a:off x="-518158" y="2088863"/>
            <a:ext cx="2943927" cy="436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ระดับความสามารถที่เพิ่มขึ้น</a:t>
            </a:r>
            <a:endParaRPr lang="x-non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49607E2-C79C-DE8B-0079-93B0514C1EFD}"/>
              </a:ext>
            </a:extLst>
          </p:cNvPr>
          <p:cNvSpPr txBox="1"/>
          <p:nvPr/>
        </p:nvSpPr>
        <p:spPr>
          <a:xfrm rot="16200000">
            <a:off x="-246545" y="4926425"/>
            <a:ext cx="2395568" cy="43682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ภาวะไร้ความสามารถ</a:t>
            </a:r>
            <a:endParaRPr lang="x-non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157D22C-C9C4-C3A8-6830-01F75C447933}"/>
              </a:ext>
            </a:extLst>
          </p:cNvPr>
          <p:cNvCxnSpPr>
            <a:cxnSpLocks/>
          </p:cNvCxnSpPr>
          <p:nvPr/>
        </p:nvCxnSpPr>
        <p:spPr>
          <a:xfrm>
            <a:off x="7816983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B4275E6-C3F4-5696-BAD8-A8C0057F2FE2}"/>
              </a:ext>
            </a:extLst>
          </p:cNvPr>
          <p:cNvCxnSpPr>
            <a:cxnSpLocks/>
          </p:cNvCxnSpPr>
          <p:nvPr/>
        </p:nvCxnSpPr>
        <p:spPr>
          <a:xfrm>
            <a:off x="8023008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1EF9979-F3FB-3FEE-5D93-D192657B9F38}"/>
              </a:ext>
            </a:extLst>
          </p:cNvPr>
          <p:cNvCxnSpPr>
            <a:cxnSpLocks/>
          </p:cNvCxnSpPr>
          <p:nvPr/>
        </p:nvCxnSpPr>
        <p:spPr>
          <a:xfrm>
            <a:off x="8229034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53DAED2-18FE-9150-A0AE-790FF91C3F52}"/>
              </a:ext>
            </a:extLst>
          </p:cNvPr>
          <p:cNvCxnSpPr>
            <a:cxnSpLocks/>
          </p:cNvCxnSpPr>
          <p:nvPr/>
        </p:nvCxnSpPr>
        <p:spPr>
          <a:xfrm>
            <a:off x="8435060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71D60A4-CD84-FE36-7073-9D59E6CE7642}"/>
              </a:ext>
            </a:extLst>
          </p:cNvPr>
          <p:cNvGrpSpPr/>
          <p:nvPr/>
        </p:nvGrpSpPr>
        <p:grpSpPr>
          <a:xfrm>
            <a:off x="7811436" y="4427545"/>
            <a:ext cx="625875" cy="341071"/>
            <a:chOff x="5665651" y="9990893"/>
            <a:chExt cx="462968" cy="252301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905DF9A-399A-ADDF-CAF4-9DCE4F4EF0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651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537B370-4E0C-8DF1-1DD8-02B80588BD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182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4B6F9D39-AFDC-9188-B3C6-298C67A6511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19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E354CB-107C-1A2F-023B-91F850DEC6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8354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F43BC21E-A95C-1411-0A1D-C1F187BC951F}"/>
                </a:ext>
              </a:extLst>
            </p:cNvPr>
            <p:cNvCxnSpPr>
              <a:cxnSpLocks/>
            </p:cNvCxnSpPr>
            <p:nvPr/>
          </p:nvCxnSpPr>
          <p:spPr>
            <a:xfrm>
              <a:off x="5899562" y="9990893"/>
              <a:ext cx="0" cy="90000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9F1E484-A3EC-CD01-7374-180066916B10}"/>
              </a:ext>
            </a:extLst>
          </p:cNvPr>
          <p:cNvGrpSpPr/>
          <p:nvPr/>
        </p:nvGrpSpPr>
        <p:grpSpPr>
          <a:xfrm flipV="1">
            <a:off x="7811436" y="5327538"/>
            <a:ext cx="625875" cy="341071"/>
            <a:chOff x="5665651" y="9990893"/>
            <a:chExt cx="462968" cy="252301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4F5FC3A7-D19C-B8B5-B1D0-23AC35B17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651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8FE781BE-7D6F-78ED-8B95-03AF5CE036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182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5561B39-1699-7D85-BB29-490C9E2F090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19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0E0704-DE94-F7CC-97BF-D6A61B2F38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8354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65C815D-DC43-4402-A407-C72544275E41}"/>
                </a:ext>
              </a:extLst>
            </p:cNvPr>
            <p:cNvCxnSpPr>
              <a:cxnSpLocks/>
            </p:cNvCxnSpPr>
            <p:nvPr/>
          </p:nvCxnSpPr>
          <p:spPr>
            <a:xfrm>
              <a:off x="5899562" y="9990893"/>
              <a:ext cx="0" cy="90000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C4B1DB-12E1-55A8-0ABA-98E60F371C7C}"/>
              </a:ext>
            </a:extLst>
          </p:cNvPr>
          <p:cNvCxnSpPr>
            <a:cxnSpLocks/>
          </p:cNvCxnSpPr>
          <p:nvPr/>
        </p:nvCxnSpPr>
        <p:spPr>
          <a:xfrm>
            <a:off x="9525986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BC1E45E2-826F-60BA-7D78-F5001D5B28C7}"/>
              </a:ext>
            </a:extLst>
          </p:cNvPr>
          <p:cNvCxnSpPr>
            <a:cxnSpLocks/>
          </p:cNvCxnSpPr>
          <p:nvPr/>
        </p:nvCxnSpPr>
        <p:spPr>
          <a:xfrm>
            <a:off x="9732012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404D59D-5EAB-21B2-0291-6B5F4495A896}"/>
              </a:ext>
            </a:extLst>
          </p:cNvPr>
          <p:cNvCxnSpPr>
            <a:cxnSpLocks/>
          </p:cNvCxnSpPr>
          <p:nvPr/>
        </p:nvCxnSpPr>
        <p:spPr>
          <a:xfrm>
            <a:off x="9938037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1CEA05B-F1BF-504D-36C5-C97FAC76592A}"/>
              </a:ext>
            </a:extLst>
          </p:cNvPr>
          <p:cNvCxnSpPr>
            <a:cxnSpLocks/>
          </p:cNvCxnSpPr>
          <p:nvPr/>
        </p:nvCxnSpPr>
        <p:spPr>
          <a:xfrm>
            <a:off x="10144063" y="4756440"/>
            <a:ext cx="0" cy="583995"/>
          </a:xfrm>
          <a:prstGeom prst="line">
            <a:avLst/>
          </a:prstGeom>
          <a:ln w="889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F1559C3-08A7-4582-61D0-71375882E3A3}"/>
              </a:ext>
            </a:extLst>
          </p:cNvPr>
          <p:cNvGrpSpPr/>
          <p:nvPr/>
        </p:nvGrpSpPr>
        <p:grpSpPr>
          <a:xfrm>
            <a:off x="9520439" y="4427545"/>
            <a:ext cx="625875" cy="341071"/>
            <a:chOff x="5665651" y="9990893"/>
            <a:chExt cx="462968" cy="252301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2CFDFD74-B4F9-CDAF-F384-3EE1E3B35B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651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C62DA06-139E-7F59-089E-2CA1FC2AE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182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8074AFD-B1FD-F6CF-69C2-BEDD0621E4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19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71831B-EC40-73CF-DD8A-78DED480F8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8354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DD08490-41DB-13D7-8701-FEC6CB763054}"/>
                </a:ext>
              </a:extLst>
            </p:cNvPr>
            <p:cNvCxnSpPr>
              <a:cxnSpLocks/>
            </p:cNvCxnSpPr>
            <p:nvPr/>
          </p:nvCxnSpPr>
          <p:spPr>
            <a:xfrm>
              <a:off x="5899562" y="9990893"/>
              <a:ext cx="0" cy="90000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4072E26-D6D3-EA28-2AF9-F3A0A885EFDA}"/>
              </a:ext>
            </a:extLst>
          </p:cNvPr>
          <p:cNvGrpSpPr/>
          <p:nvPr/>
        </p:nvGrpSpPr>
        <p:grpSpPr>
          <a:xfrm flipV="1">
            <a:off x="9520439" y="5327538"/>
            <a:ext cx="625875" cy="341071"/>
            <a:chOff x="5665651" y="9990893"/>
            <a:chExt cx="462968" cy="252301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507D5249-D558-9463-EE0E-43FC692543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651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1677EF3A-BFFB-583F-6473-DCF49DC95E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182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1C8BCE8-7A50-86DB-4ECE-F9A4BD54C67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19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1BE402F-AA55-962A-51F5-81D3740E61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8354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C6CF751-2989-FC64-33AA-775E952C5A44}"/>
                </a:ext>
              </a:extLst>
            </p:cNvPr>
            <p:cNvCxnSpPr>
              <a:cxnSpLocks/>
            </p:cNvCxnSpPr>
            <p:nvPr/>
          </p:nvCxnSpPr>
          <p:spPr>
            <a:xfrm>
              <a:off x="5899562" y="9990893"/>
              <a:ext cx="0" cy="90000"/>
            </a:xfrm>
            <a:prstGeom prst="line">
              <a:avLst/>
            </a:prstGeom>
            <a:ln w="63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9BBECDA-838D-C58C-D650-446A1073BB58}"/>
              </a:ext>
            </a:extLst>
          </p:cNvPr>
          <p:cNvGrpSpPr/>
          <p:nvPr/>
        </p:nvGrpSpPr>
        <p:grpSpPr>
          <a:xfrm>
            <a:off x="10081669" y="3399503"/>
            <a:ext cx="625875" cy="423613"/>
            <a:chOff x="5665651" y="10023580"/>
            <a:chExt cx="462968" cy="219614"/>
          </a:xfrm>
        </p:grpSpPr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9F9F810-2B1A-386C-099C-156B76B7AA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651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B721B283-96CB-DD80-D1E1-7FBD9CEC35F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182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9F7FC27-6F86-8D65-1C4A-CA605BBA72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19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F96D5BD8-7EFD-2EAC-349A-8231818F02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8354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D4517DC-7EB8-A43B-72E5-27BB74F06942}"/>
              </a:ext>
            </a:extLst>
          </p:cNvPr>
          <p:cNvGrpSpPr/>
          <p:nvPr/>
        </p:nvGrpSpPr>
        <p:grpSpPr>
          <a:xfrm flipV="1">
            <a:off x="10081669" y="3805915"/>
            <a:ext cx="625875" cy="423613"/>
            <a:chOff x="5665651" y="10023580"/>
            <a:chExt cx="462968" cy="219614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3C193528-9D06-2842-5774-7CB1A3087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65651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02CA7037-D850-22E9-D1AD-296FAA5D64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21182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830D9D3-B0FE-46D9-AA47-4E7979F2F8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4619" y="10027194"/>
              <a:ext cx="2340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868C816-2E4D-B16D-B830-D81DBC46B4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98354" y="10023580"/>
              <a:ext cx="79200" cy="21600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Oval 94">
            <a:extLst>
              <a:ext uri="{FF2B5EF4-FFF2-40B4-BE49-F238E27FC236}">
                <a16:creationId xmlns:a16="http://schemas.microsoft.com/office/drawing/2014/main" id="{D99322E5-5E2A-FA6B-65BD-51C05F67B7EC}"/>
              </a:ext>
            </a:extLst>
          </p:cNvPr>
          <p:cNvSpPr>
            <a:spLocks noChangeAspect="1"/>
          </p:cNvSpPr>
          <p:nvPr/>
        </p:nvSpPr>
        <p:spPr>
          <a:xfrm>
            <a:off x="10342227" y="3350076"/>
            <a:ext cx="107458" cy="1119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D0F2D17-FDEB-73EC-59BA-530D6A913293}"/>
              </a:ext>
            </a:extLst>
          </p:cNvPr>
          <p:cNvSpPr>
            <a:spLocks noChangeAspect="1"/>
          </p:cNvSpPr>
          <p:nvPr/>
        </p:nvSpPr>
        <p:spPr>
          <a:xfrm>
            <a:off x="10342227" y="4149802"/>
            <a:ext cx="107458" cy="1119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09F1F2E4-BE3D-F166-D447-E480CFAF6CAC}"/>
              </a:ext>
            </a:extLst>
          </p:cNvPr>
          <p:cNvSpPr>
            <a:spLocks noChangeAspect="1"/>
          </p:cNvSpPr>
          <p:nvPr/>
        </p:nvSpPr>
        <p:spPr>
          <a:xfrm>
            <a:off x="10034197" y="3765504"/>
            <a:ext cx="107458" cy="1119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65E8DE49-9715-B7D5-80CB-748AB186EC0C}"/>
              </a:ext>
            </a:extLst>
          </p:cNvPr>
          <p:cNvSpPr>
            <a:spLocks noChangeAspect="1"/>
          </p:cNvSpPr>
          <p:nvPr/>
        </p:nvSpPr>
        <p:spPr>
          <a:xfrm>
            <a:off x="10235432" y="3765504"/>
            <a:ext cx="107458" cy="1119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27CC062-ED42-A994-3079-B696D19CCC98}"/>
              </a:ext>
            </a:extLst>
          </p:cNvPr>
          <p:cNvSpPr>
            <a:spLocks noChangeAspect="1"/>
          </p:cNvSpPr>
          <p:nvPr/>
        </p:nvSpPr>
        <p:spPr>
          <a:xfrm>
            <a:off x="10443527" y="3765504"/>
            <a:ext cx="107458" cy="1119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C4CE406D-3D30-3CCA-77D7-7E23D61348D2}"/>
              </a:ext>
            </a:extLst>
          </p:cNvPr>
          <p:cNvSpPr>
            <a:spLocks noChangeAspect="1"/>
          </p:cNvSpPr>
          <p:nvPr/>
        </p:nvSpPr>
        <p:spPr>
          <a:xfrm>
            <a:off x="10640939" y="3765504"/>
            <a:ext cx="107458" cy="11193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/>
            <a:endParaRPr lang="x-none" sz="2400"/>
          </a:p>
        </p:txBody>
      </p:sp>
      <p:pic>
        <p:nvPicPr>
          <p:cNvPr id="103" name="Graphic 102" descr="Arrow: Counter-clockwise curve with solid fill">
            <a:extLst>
              <a:ext uri="{FF2B5EF4-FFF2-40B4-BE49-F238E27FC236}">
                <a16:creationId xmlns:a16="http://schemas.microsoft.com/office/drawing/2014/main" id="{118813E3-94DF-C9F8-AF9F-BCD4E8A241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838442" y="4045192"/>
            <a:ext cx="419886" cy="419875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9F98CFBF-8055-3573-AFE4-0F82A8BDE81F}"/>
              </a:ext>
            </a:extLst>
          </p:cNvPr>
          <p:cNvSpPr txBox="1"/>
          <p:nvPr/>
        </p:nvSpPr>
        <p:spPr>
          <a:xfrm>
            <a:off x="1394253" y="4874658"/>
            <a:ext cx="1670415" cy="1015663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ไม่มีความรู้เดิมหรือมีความเข้าใจที่คลาดเคลื่อน</a:t>
            </a:r>
            <a:endParaRPr lang="x-none" sz="23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47FA0A-9671-F671-1EC7-5D5566FD935F}"/>
              </a:ext>
            </a:extLst>
          </p:cNvPr>
          <p:cNvSpPr txBox="1"/>
          <p:nvPr/>
        </p:nvSpPr>
        <p:spPr>
          <a:xfrm>
            <a:off x="3191670" y="3678623"/>
            <a:ext cx="1987205" cy="1333959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สามารถระบุ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บอกชื่อ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ทำตามกระบวนการอย่างง่าย</a:t>
            </a:r>
            <a:endParaRPr lang="x-none" sz="23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6D9ADD8E-B783-3603-F162-12ACC9F3534D}"/>
              </a:ext>
            </a:extLst>
          </p:cNvPr>
          <p:cNvSpPr txBox="1"/>
          <p:nvPr/>
        </p:nvSpPr>
        <p:spPr>
          <a:xfrm>
            <a:off x="5252018" y="2967895"/>
            <a:ext cx="1807971" cy="1652255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หลอมรวมข้อมูล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บรรยาย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แจกแจง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ปฏิบัติทักษะที่ต่อเนื่องกัน</a:t>
            </a:r>
            <a:endParaRPr lang="x-none" sz="23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DCE529B-8457-92A8-0042-E54BB12C5A18}"/>
              </a:ext>
            </a:extLst>
          </p:cNvPr>
          <p:cNvSpPr txBox="1"/>
          <p:nvPr/>
        </p:nvSpPr>
        <p:spPr>
          <a:xfrm>
            <a:off x="7218271" y="1295663"/>
            <a:ext cx="1807971" cy="2925440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วิเคราะห์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ประยุกต์ใช้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โต้แย้ง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เปรียบเทียบและบอกความแตกต่าง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วิจารณ์</a:t>
            </a:r>
            <a:endParaRPr lang="en-US" sz="2300" b="1" dirty="0">
              <a:solidFill>
                <a:schemeClr val="tx1">
                  <a:lumMod val="65000"/>
                  <a:lumOff val="3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algn="ctr">
              <a:lnSpc>
                <a:spcPct val="90000"/>
              </a:lnSpc>
            </a:pPr>
            <a:r>
              <a:rPr lang="en-US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</a:t>
            </a: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อธิบายเหตุผล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เชื่อมโยงข้อมูล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พิสูจน์ให้เห็นภาพ</a:t>
            </a:r>
            <a:endParaRPr lang="th-TH" sz="23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9A5E50B-86E8-9311-02C5-CEDD0062B38F}"/>
              </a:ext>
            </a:extLst>
          </p:cNvPr>
          <p:cNvSpPr txBox="1"/>
          <p:nvPr/>
        </p:nvSpPr>
        <p:spPr>
          <a:xfrm>
            <a:off x="9167967" y="1211347"/>
            <a:ext cx="1807971" cy="1970552"/>
          </a:xfrm>
          <a:prstGeom prst="rect">
            <a:avLst/>
          </a:prstGeom>
          <a:noFill/>
        </p:spPr>
        <p:txBody>
          <a:bodyPr wrap="square" lIns="51435" tIns="25718" rIns="51435" bIns="25718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สร้างสรรค์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คิดวิธีและระบบ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สร้างสิ่งใหม่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สร้างสมมติฐาน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สะท้อนคิด</a:t>
            </a:r>
          </a:p>
          <a:p>
            <a:pPr algn="ctr">
              <a:lnSpc>
                <a:spcPct val="90000"/>
              </a:lnSpc>
            </a:pPr>
            <a:r>
              <a:rPr lang="th-TH" sz="23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สร้างทฤษฎี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26FF62C-8961-32E5-E0A4-28F25FBDB739}"/>
              </a:ext>
            </a:extLst>
          </p:cNvPr>
          <p:cNvSpPr txBox="1"/>
          <p:nvPr/>
        </p:nvSpPr>
        <p:spPr>
          <a:xfrm>
            <a:off x="3065253" y="156923"/>
            <a:ext cx="6388397" cy="906306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x-none" sz="3700" b="1" dirty="0">
                <a:solidFill>
                  <a:srgbClr val="0071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SOLO Taxonomy</a:t>
            </a:r>
            <a:r>
              <a:rPr lang="th-TH" sz="3700" b="1" dirty="0">
                <a:solidFill>
                  <a:srgbClr val="0071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3700" b="1" dirty="0">
                <a:solidFill>
                  <a:srgbClr val="0071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5 </a:t>
            </a:r>
            <a:r>
              <a:rPr lang="th-TH" sz="3700" b="1" dirty="0">
                <a:solidFill>
                  <a:srgbClr val="0071FF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ระดับ </a:t>
            </a:r>
          </a:p>
          <a:p>
            <a:pPr algn="ctr">
              <a:lnSpc>
                <a:spcPct val="85000"/>
              </a:lnSpc>
            </a:pPr>
            <a:r>
              <a:rPr lang="th-TH" sz="2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ที่แสดงถึงตัวอย่างความรู้และทักษะในการเข้าใจข้อมูลแต่ละระดับ</a:t>
            </a:r>
            <a:endParaRPr lang="x-none" sz="2700" b="1" dirty="0">
              <a:solidFill>
                <a:schemeClr val="tx1">
                  <a:lumMod val="75000"/>
                  <a:lumOff val="25000"/>
                </a:schemeClr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37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1395248" y="1515369"/>
            <a:ext cx="970251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200" b="1" dirty="0"/>
              <a:t>. ความท้าทายและโอกาสในยุคดิจิทัล</a:t>
            </a:r>
            <a:endParaRPr lang="th-TH" sz="3200" dirty="0"/>
          </a:p>
          <a:p>
            <a:r>
              <a:rPr lang="th-TH" sz="3200" dirty="0"/>
              <a:t>การปรับตัวต่อการเปลี่ยนแปลงทางเทคโนโลยีที่รวดเร็ว</a:t>
            </a:r>
          </a:p>
          <a:p>
            <a:r>
              <a:rPr lang="th-TH" sz="3200" dirty="0"/>
              <a:t>การใช้ประโยชน์จากเครื่องมือดิจิทัลเพื่อสร้างนวัตกรรมและความร่วมมือในระดับสากล</a:t>
            </a:r>
          </a:p>
          <a:p>
            <a:r>
              <a:rPr lang="th-TH" sz="3200" b="1" dirty="0"/>
              <a:t>5. ก้าวสู่ความเป็นเลิศในภาวะผู้นำทางวิชาการ</a:t>
            </a:r>
            <a:endParaRPr lang="th-TH" sz="3200" dirty="0"/>
          </a:p>
          <a:p>
            <a:r>
              <a:rPr lang="th-TH" sz="3200" dirty="0"/>
              <a:t>การส่งเสริมคุณธรรม ความซื่อสัตย์ นวัตกรรม และความยั่งยืน</a:t>
            </a:r>
          </a:p>
          <a:p>
            <a:r>
              <a:rPr lang="th-TH" sz="3200" dirty="0"/>
              <a:t>การนำด้วยวิสัยทัศน์ที่สอดคล้องกับการเปลี่ยนผ่านทางดิจิทัลด้านการศึกษา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2" y="5662245"/>
            <a:ext cx="865591" cy="108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2" y="5662245"/>
            <a:ext cx="865591" cy="1081989"/>
          </a:xfrm>
          <a:prstGeom prst="rect">
            <a:avLst/>
          </a:prstGeom>
        </p:spPr>
      </p:pic>
      <p:pic>
        <p:nvPicPr>
          <p:cNvPr id="2050" name="Picture 2" descr="C:\Ed Admin เครือข่ายบริหาร มมร มข เลย นครราชสีมา\Solo Taxonomy for Assessment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0499"/>
            <a:ext cx="11404063" cy="655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/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/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/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gradFill rotWithShape="1">
                <a:gsLst>
                  <a:gs pos="0">
                    <a:srgbClr val="66FF33"/>
                  </a:gs>
                  <a:gs pos="100000">
                    <a:srgbClr val="2F7618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/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000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/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3202722" y="5677753"/>
            <a:ext cx="6074099" cy="830997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คุณวุฒิ คุณธรรม คุณภาพ </a:t>
            </a:r>
            <a:br>
              <a:rPr lang="th-TH" alt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th-TH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มหาวิทยาลัยชั้นนำภาคตะวันออกเฉียงเหนือ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014" y="5493225"/>
            <a:ext cx="1000807" cy="12510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7" y="1352714"/>
            <a:ext cx="2529766" cy="3815163"/>
          </a:xfrm>
          <a:prstGeom prst="rect">
            <a:avLst/>
          </a:prstGeom>
        </p:spPr>
      </p:pic>
      <p:pic>
        <p:nvPicPr>
          <p:cNvPr id="4" name="Picture 3" descr="A group of people in graduation gowns&#10;&#10;Description automatically generated">
            <a:extLst>
              <a:ext uri="{FF2B5EF4-FFF2-40B4-BE49-F238E27FC236}">
                <a16:creationId xmlns:a16="http://schemas.microsoft.com/office/drawing/2014/main" id="{A10D16DE-3D89-BA5B-068B-C01F354C2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78" y="1027113"/>
            <a:ext cx="6826960" cy="434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6FD19-BAB3-ABB9-15A7-216A16736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>
            <a:extLst>
              <a:ext uri="{FF2B5EF4-FFF2-40B4-BE49-F238E27FC236}">
                <a16:creationId xmlns:a16="http://schemas.microsoft.com/office/drawing/2014/main" id="{FEF5D91C-750C-E48F-6740-19BB058D134C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-71438"/>
            <a:ext cx="10329863" cy="1201738"/>
            <a:chOff x="-616" y="-93"/>
            <a:chExt cx="6507" cy="757"/>
          </a:xfrm>
        </p:grpSpPr>
        <p:grpSp>
          <p:nvGrpSpPr>
            <p:cNvPr id="11270" name="Group 3">
              <a:extLst>
                <a:ext uri="{FF2B5EF4-FFF2-40B4-BE49-F238E27FC236}">
                  <a16:creationId xmlns:a16="http://schemas.microsoft.com/office/drawing/2014/main" id="{FC0FA785-5E41-9D83-1D8C-7731BC6483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616" y="-93"/>
              <a:ext cx="6440" cy="757"/>
              <a:chOff x="-528" y="-93"/>
              <a:chExt cx="6288" cy="757"/>
            </a:xfrm>
          </p:grpSpPr>
          <p:sp>
            <p:nvSpPr>
              <p:cNvPr id="11273" name="Rectangle 4">
                <a:extLst>
                  <a:ext uri="{FF2B5EF4-FFF2-40B4-BE49-F238E27FC236}">
                    <a16:creationId xmlns:a16="http://schemas.microsoft.com/office/drawing/2014/main" id="{BBDAE7AA-4144-AD5C-9816-F4F2540DE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44" y="-93"/>
                <a:ext cx="5904" cy="33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  <p:sp>
            <p:nvSpPr>
              <p:cNvPr id="11274" name="AutoShape 5">
                <a:extLst>
                  <a:ext uri="{FF2B5EF4-FFF2-40B4-BE49-F238E27FC236}">
                    <a16:creationId xmlns:a16="http://schemas.microsoft.com/office/drawing/2014/main" id="{53908FA8-F6C2-7856-FCA0-E028B4F004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528" y="184"/>
                <a:ext cx="2064" cy="480"/>
              </a:xfrm>
              <a:prstGeom prst="parallelogram">
                <a:avLst>
                  <a:gd name="adj" fmla="val 79749"/>
                </a:avLst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ngsana New" panose="02020603050405020304" pitchFamily="18" charset="-34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h-TH" altLang="th-TH" sz="2800"/>
              </a:p>
            </p:txBody>
          </p:sp>
        </p:grpSp>
        <p:sp>
          <p:nvSpPr>
            <p:cNvPr id="11271" name="Rectangle 7">
              <a:extLst>
                <a:ext uri="{FF2B5EF4-FFF2-40B4-BE49-F238E27FC236}">
                  <a16:creationId xmlns:a16="http://schemas.microsoft.com/office/drawing/2014/main" id="{339D4FBF-73F7-F75E-6BAE-3DC976E1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0" y="373"/>
              <a:ext cx="2136" cy="252"/>
            </a:xfrm>
            <a:prstGeom prst="rect">
              <a:avLst/>
            </a:prstGeom>
            <a:noFill/>
            <a:ln>
              <a:noFill/>
            </a:ln>
            <a:effectLst>
              <a:outerShdw dist="28398" dir="1593903" algn="ctr" rotWithShape="0">
                <a:srgbClr val="FFCC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th-TH" sz="2000" b="1" dirty="0">
                  <a:solidFill>
                    <a:srgbClr val="0070C0"/>
                  </a:solidFill>
                  <a:cs typeface="JasmineUPC" panose="02020603050405020304" pitchFamily="18" charset="-34"/>
                </a:rPr>
                <a:t>Faculty of Education: NEU</a:t>
              </a:r>
            </a:p>
          </p:txBody>
        </p:sp>
        <p:sp>
          <p:nvSpPr>
            <p:cNvPr id="11272" name="Rectangle 8">
              <a:extLst>
                <a:ext uri="{FF2B5EF4-FFF2-40B4-BE49-F238E27FC236}">
                  <a16:creationId xmlns:a16="http://schemas.microsoft.com/office/drawing/2014/main" id="{B3DCB40E-1C84-81C7-ED55-BE83FAA939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30" y="172"/>
              <a:ext cx="3261" cy="291"/>
            </a:xfrm>
            <a:prstGeom prst="rect">
              <a:avLst/>
            </a:prstGeom>
            <a:noFill/>
            <a:ln>
              <a:noFill/>
            </a:ln>
            <a:effectLst>
              <a:outerShdw dist="45791" dir="2021404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h-TH" altLang="th-TH" sz="2400" b="1" dirty="0">
                  <a:solidFill>
                    <a:srgbClr val="FFCC00"/>
                  </a:solidFill>
                  <a:cs typeface="JasmineUPC" panose="02020603050405020304" pitchFamily="18" charset="-34"/>
                </a:rPr>
                <a:t>ศึกษาศาสตร์ มหาวิทยาลัยภาคตะวันออกเฉียงเหนือ</a:t>
              </a:r>
              <a:endParaRPr lang="en-US" altLang="th-TH" sz="2400" b="1" dirty="0">
                <a:solidFill>
                  <a:srgbClr val="FFCC00"/>
                </a:solidFill>
                <a:cs typeface="JasmineUPC" panose="02020603050405020304" pitchFamily="18" charset="-34"/>
              </a:endParaRPr>
            </a:p>
          </p:txBody>
        </p:sp>
      </p:grpSp>
      <p:sp>
        <p:nvSpPr>
          <p:cNvPr id="11269" name="Text Box 19">
            <a:extLst>
              <a:ext uri="{FF2B5EF4-FFF2-40B4-BE49-F238E27FC236}">
                <a16:creationId xmlns:a16="http://schemas.microsoft.com/office/drawing/2014/main" id="{F1BD383C-5FF7-98A0-5D8E-7F7081CF0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982" y="1764591"/>
            <a:ext cx="11529614" cy="4118050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lvl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4.Challenges and Opportunities in the Digital Era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Adapting to rapid technological change.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Leveraging digital tools for innovation and global collaboration.</a:t>
            </a:r>
          </a:p>
          <a:p>
            <a:pPr lvl="0">
              <a:buNone/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5.Towards Excellence in Academic Leadership</a:t>
            </a:r>
            <a:endParaRPr lang="en-US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Fostering integrity, innovation, and sustainability.</a:t>
            </a:r>
          </a:p>
          <a:p>
            <a:pPr lvl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 with a vision aligned to the digital transformation of education.</a:t>
            </a:r>
          </a:p>
          <a:p>
            <a:pPr>
              <a:buNone/>
            </a:pPr>
            <a:endParaRPr lang="th-TH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4CD96B-B046-CA95-C10E-AF0AE009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93" y="-47881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3342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19"/>
          <p:cNvSpPr txBox="1">
            <a:spLocks noChangeArrowheads="1"/>
          </p:cNvSpPr>
          <p:nvPr/>
        </p:nvSpPr>
        <p:spPr bwMode="auto">
          <a:xfrm>
            <a:off x="1814551" y="506075"/>
            <a:ext cx="9810001" cy="5090624"/>
          </a:xfrm>
          <a:prstGeom prst="rect">
            <a:avLst/>
          </a:prstGeom>
          <a:noFill/>
          <a:ln w="9525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>
              <a:buNone/>
            </a:pPr>
            <a:r>
              <a:rPr lang="th-TH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การเรียนรู้จากงานวิจัยด้านการบริหารการศึกษา</a:t>
            </a:r>
            <a:endParaRPr lang="th-TH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สรุปบทเรียนเพื่อนำมาปรับปรุงภาวะผู้นำและการตัดสินใจ</a:t>
            </a:r>
          </a:p>
          <a:p>
            <a:pPr>
              <a:buNone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การประยุกต์ใช้ผลการวิจัยเพื่อพัฒนานวัตกรรมงานวิชาการ</a:t>
            </a:r>
          </a:p>
          <a:p>
            <a:pPr>
              <a:buNone/>
            </a:pPr>
            <a:r>
              <a:rPr lang="th-TH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ความสำคัญและการสร้างแนวคิด</a:t>
            </a:r>
            <a:endParaRPr lang="th-TH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-สร้างความเข้าใจ ความสำคัญของข้อมูลเชิงประจักษ์</a:t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จากงานวิจัย</a:t>
            </a:r>
          </a:p>
          <a:p>
            <a:pPr>
              <a:buNone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-สร้างกรอบแนวคิดเพื่อเสริมสร้าง อ้างอิงแบบผู้นำมืออาชีพ</a:t>
            </a:r>
          </a:p>
          <a:p>
            <a:pPr>
              <a:buNone/>
            </a:pPr>
            <a:r>
              <a:rPr lang="th-TH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การบูรณาการสู่ผู้นำมืออาชีพ</a:t>
            </a:r>
            <a:endParaRPr lang="th-TH" sz="28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-การเชื่อมโยงทฤษฎีกับการปฏิบัติสำหรับผู้บริหารการศึกษา</a:t>
            </a:r>
          </a:p>
          <a:p>
            <a:pPr>
              <a:buNone/>
            </a:pP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-กลยุทธ์เชิงรุกที่อ้างอิงหลักฐานเชิงวิจัยในงานวิชาการ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2" y="0"/>
            <a:ext cx="988737" cy="1154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6373" y="5435245"/>
            <a:ext cx="2361857" cy="145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6029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21008-15EC-6B84-267A-6463C93DE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9224270A-7F30-A958-5DF1-E39FC1E54D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0130" y="920621"/>
            <a:ext cx="935381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4.ความท้าทายและโอกาสในยุคดิจิทัล</a:t>
            </a:r>
            <a:endParaRPr lang="th-TH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-การปรับตัวต่อการเปลี่ยนแปลงทางเทคโนโลยี</a:t>
            </a:r>
            <a:b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ที่รวดเร็ว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-การใช้ประโยชน์จากเครื่องมือดิจิทัลเพื่อสร้าง </a:t>
            </a:r>
            <a:b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นวัตกรรมความร่วมมือและเครือข่ายในระดับสากล</a:t>
            </a:r>
          </a:p>
          <a:p>
            <a:r>
              <a:rPr lang="th-TH" sz="3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5.ความเป็นเลิศด้านภาวะผู้นำทางวิชาการ</a:t>
            </a:r>
            <a:endParaRPr lang="th-TH" sz="32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-การส่งเสริมคุณธรรม ความซื่อสัตย์ นวัตกรรม และความยั่งยืน</a:t>
            </a:r>
          </a:p>
          <a:p>
            <a:r>
              <a:rPr lang="th-TH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-ชี้นำด้วยวิสัยทัศน์ที่สอดคล้องกับการเปลี่ยนผ่านทางดิจิทัลด้านการศึกษา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E7134A-3D55-BDD0-9D78-A142B8C1D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93" y="165911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39C75-49BB-8BED-1E7C-42FCECB9E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477D0211-4A40-CFD4-7CAA-D4B961129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544" y="243512"/>
            <a:ext cx="8703805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Elements for Professional Leaders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1.Vision &amp; Strategic Thinking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การกำหนดวิสัยทัศน์และกลยุทธ์ที่ชัดเจน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2.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Ethics &amp; Integrity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ความซื่อสัตย์ โปร่งใส และยึดมั่นในจริยธรรม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3.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Collaboration &amp; Networking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การสร้างเครือข่ายวิชาชีพและการทำงานร่วมกัน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4.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&amp; Evidence-Based Decision Making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ใช้ข้อมูลและการวิจัยเพื่อสนับสนุนการตัดสินใจ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5.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Innovation &amp; Digital Literacy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ความสามารถในการใช้เทคโนโลยีดิจิทัลและ</a:t>
            </a:r>
            <a:b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นวัตกรรมเพื่อพัฒนาองค์กร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6.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Lifelong Learning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การพัฒนาตนเองอย่างต่อเนื่องทั้งความรู้และทักษะ</a:t>
            </a:r>
          </a:p>
          <a:p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7.</a:t>
            </a: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 Management </a:t>
            </a:r>
            <a:b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การบริหารจัดการการเปลี่ยนแปลงและสร้าง</a:t>
            </a:r>
            <a:b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ความยืดหยุ่น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256874-1D58-075F-0CA0-BED23FC21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1" y="97817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D03DF-7268-0DE4-B47E-F3DD0CC1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EA1FC442-AD13-87AB-096D-919B3C41F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28" y="243512"/>
            <a:ext cx="10540268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u="sng" dirty="0">
                <a:hlinkClick r:id="rId3"/>
              </a:rPr>
              <a:t>https://eric.ed.gov/?q=chusorn&amp;ft=on&amp;ff1=autChusorn%2c+Prayuth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1. Guidelines for Cross-Cultural Leadership Development of World Class Standard School Principals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/>
              <a:t>(</a:t>
            </a:r>
            <a:r>
              <a:rPr lang="en-US" i="1" dirty="0" err="1"/>
              <a:t>Bhisamai</a:t>
            </a:r>
            <a:r>
              <a:rPr lang="en-US" i="1" dirty="0"/>
              <a:t> et al., 2022)</a:t>
            </a:r>
            <a:endParaRPr lang="en-US" dirty="0"/>
          </a:p>
          <a:p>
            <a:pPr lvl="0"/>
            <a:r>
              <a:rPr lang="en-US" b="1" dirty="0"/>
              <a:t>Key Elements:</a:t>
            </a:r>
            <a:r>
              <a:rPr lang="en-US" dirty="0"/>
              <a:t> Cross-cultural leadership behaviors, values, trust, attitudes, and efficiency in administration.</a:t>
            </a:r>
          </a:p>
          <a:p>
            <a:pPr lvl="0"/>
            <a:r>
              <a:rPr lang="en-US" b="1" dirty="0"/>
              <a:t>Conceptual:</a:t>
            </a:r>
            <a:r>
              <a:rPr lang="en-US" dirty="0"/>
              <a:t> Based on </a:t>
            </a:r>
            <a:r>
              <a:rPr lang="en-US" b="1" dirty="0"/>
              <a:t>cross-cultural management theory</a:t>
            </a:r>
            <a:r>
              <a:rPr lang="en-US" dirty="0"/>
              <a:t>—leaders integrate diverse values and beliefs into unified school culture.</a:t>
            </a:r>
          </a:p>
          <a:p>
            <a:pPr lvl="0"/>
            <a:r>
              <a:rPr lang="en-US" b="1" dirty="0"/>
              <a:t>Significance:</a:t>
            </a:r>
            <a:r>
              <a:rPr lang="en-US" dirty="0"/>
              <a:t> Principals in internationalized/world-class schools must demonstrate cultural sensitivity, inclusivity, and adaptability.</a:t>
            </a:r>
          </a:p>
          <a:p>
            <a:pPr lvl="0"/>
            <a:r>
              <a:rPr lang="en-US" b="1" dirty="0"/>
              <a:t>Lessons Learned:</a:t>
            </a:r>
            <a:r>
              <a:rPr lang="en-US" dirty="0"/>
              <a:t> Effective principals cultivate </a:t>
            </a:r>
            <a:r>
              <a:rPr lang="en-US" b="1" dirty="0"/>
              <a:t>trust and collective commitment</a:t>
            </a:r>
            <a:r>
              <a:rPr lang="en-US" dirty="0"/>
              <a:t> by respecting differences and aligning them with shared educational goals.</a:t>
            </a:r>
            <a:r>
              <a:rPr lang="th-TH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</a:t>
            </a:r>
            <a:endParaRPr lang="th-TH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0EC862-0B0D-F4B6-8E01-4179CBCCD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1" y="97817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E82AF-CC72-7A90-77CA-F1143608B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DCE76412-E290-47B5-C827-1059DBB5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028" y="243512"/>
            <a:ext cx="10232789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u="sng" dirty="0">
                <a:hlinkClick r:id="rId3"/>
              </a:rPr>
              <a:t>https://eric.ed.gov/?q=chusorn&amp;ft=on&amp;ff1=autChusorn%2c+Prayuth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5. A Model of Causal Relationships Affecting the Effectiveness of Primary Schools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/>
              <a:t>(</a:t>
            </a:r>
            <a:r>
              <a:rPr lang="en-US" i="1" dirty="0" err="1"/>
              <a:t>Sangsurin</a:t>
            </a:r>
            <a:r>
              <a:rPr lang="en-US" i="1" dirty="0"/>
              <a:t>, Chusorn, &amp; </a:t>
            </a:r>
            <a:r>
              <a:rPr lang="en-US" i="1" dirty="0" err="1"/>
              <a:t>Agsonsua</a:t>
            </a:r>
            <a:r>
              <a:rPr lang="en-US" i="1" dirty="0"/>
              <a:t>, 2020)</a:t>
            </a:r>
            <a:endParaRPr lang="en-US" dirty="0"/>
          </a:p>
          <a:p>
            <a:pPr lvl="0"/>
            <a:r>
              <a:rPr lang="en-US" b="1" dirty="0"/>
              <a:t>Key Elements:</a:t>
            </a:r>
            <a:r>
              <a:rPr lang="en-US" dirty="0"/>
              <a:t> School effectiveness, leadership, teacher collaboration, parental involvement.</a:t>
            </a:r>
          </a:p>
          <a:p>
            <a:pPr lvl="0"/>
            <a:r>
              <a:rPr lang="en-US" b="1" dirty="0"/>
              <a:t>Conceptual:</a:t>
            </a:r>
            <a:r>
              <a:rPr lang="en-US" dirty="0"/>
              <a:t> </a:t>
            </a:r>
            <a:r>
              <a:rPr lang="en-US" b="1" dirty="0"/>
              <a:t>Causal modeling approach</a:t>
            </a:r>
            <a:r>
              <a:rPr lang="en-US" dirty="0"/>
              <a:t> linking leadership practices and organizational outcomes.</a:t>
            </a:r>
          </a:p>
          <a:p>
            <a:pPr lvl="0"/>
            <a:r>
              <a:rPr lang="en-US" b="1" dirty="0"/>
              <a:t>Significance:</a:t>
            </a:r>
            <a:r>
              <a:rPr lang="en-US" dirty="0"/>
              <a:t> Identifies both </a:t>
            </a:r>
            <a:r>
              <a:rPr lang="en-US" b="1" dirty="0"/>
              <a:t>direct and indirect influences</a:t>
            </a:r>
            <a:r>
              <a:rPr lang="en-US" dirty="0"/>
              <a:t> on school effectiveness.</a:t>
            </a:r>
          </a:p>
          <a:p>
            <a:pPr lvl="0"/>
            <a:r>
              <a:rPr lang="en-US" b="1" dirty="0"/>
              <a:t>Lessons Learned:</a:t>
            </a:r>
            <a:r>
              <a:rPr lang="en-US" dirty="0"/>
              <a:t> Parental engagement and teacher cooperation significantly </a:t>
            </a:r>
            <a:r>
              <a:rPr lang="en-US" b="1" dirty="0"/>
              <a:t>mediate leadership impacts</a:t>
            </a:r>
            <a:r>
              <a:rPr lang="en-US" dirty="0"/>
              <a:t> on student achievement.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A4CB6B-F0C5-1F14-5FD0-BC198F1232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1" y="97817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2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27D0D1-8E3C-31B2-A369-7527C7DE9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5" name="Text Box 9">
            <a:extLst>
              <a:ext uri="{FF2B5EF4-FFF2-40B4-BE49-F238E27FC236}">
                <a16:creationId xmlns:a16="http://schemas.microsoft.com/office/drawing/2014/main" id="{3A4EDF91-B48D-4826-9BC4-232A86EB0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760" y="506159"/>
            <a:ext cx="10232789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i="1" u="sng" dirty="0">
                <a:hlinkClick r:id="rId3"/>
              </a:rPr>
              <a:t>https://eric.ed.gov/?q=chusorn&amp;ft=on&amp;ff1=autChusorn%2c+Prayuth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7. Indicators of Inspirational Leadership for Primary School </a:t>
            </a:r>
            <a:r>
              <a:rPr lang="th-TH" b="1" dirty="0">
                <a:solidFill>
                  <a:srgbClr val="0070C0"/>
                </a:solidFill>
              </a:rPr>
              <a:t>  </a:t>
            </a:r>
            <a:br>
              <a:rPr lang="th-TH" b="1" dirty="0">
                <a:solidFill>
                  <a:srgbClr val="0070C0"/>
                </a:solidFill>
              </a:rPr>
            </a:br>
            <a:r>
              <a:rPr lang="th-TH" b="1" dirty="0">
                <a:solidFill>
                  <a:srgbClr val="0070C0"/>
                </a:solidFill>
              </a:rPr>
              <a:t>     </a:t>
            </a:r>
            <a:r>
              <a:rPr lang="en-US" b="1" dirty="0">
                <a:solidFill>
                  <a:srgbClr val="0070C0"/>
                </a:solidFill>
              </a:rPr>
              <a:t>Principals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i="1" dirty="0"/>
              <a:t>(</a:t>
            </a:r>
            <a:r>
              <a:rPr lang="en-US" i="1" dirty="0" err="1"/>
              <a:t>Poojomjit</a:t>
            </a:r>
            <a:r>
              <a:rPr lang="en-US" i="1" dirty="0"/>
              <a:t>, </a:t>
            </a:r>
            <a:r>
              <a:rPr lang="en-US" i="1" dirty="0" err="1"/>
              <a:t>Sutheejariyawat</a:t>
            </a:r>
            <a:r>
              <a:rPr lang="en-US" i="1" dirty="0"/>
              <a:t>, &amp; Chusorn, 2018)</a:t>
            </a:r>
            <a:endParaRPr lang="en-US" dirty="0"/>
          </a:p>
          <a:p>
            <a:pPr lvl="0"/>
            <a:r>
              <a:rPr lang="en-US" b="1" dirty="0"/>
              <a:t>Key Elements:</a:t>
            </a:r>
            <a:r>
              <a:rPr lang="en-US" dirty="0"/>
              <a:t> Visionary guidance, motivational capacity, role modeling, empowerment.</a:t>
            </a:r>
          </a:p>
          <a:p>
            <a:pPr lvl="0"/>
            <a:r>
              <a:rPr lang="en-US" b="1" dirty="0"/>
              <a:t>Conceptual:</a:t>
            </a:r>
            <a:r>
              <a:rPr lang="en-US" dirty="0"/>
              <a:t> Based on </a:t>
            </a:r>
            <a:r>
              <a:rPr lang="en-US" b="1" dirty="0"/>
              <a:t>transformational leadership theory</a:t>
            </a:r>
            <a:r>
              <a:rPr lang="en-US" dirty="0"/>
              <a:t>.</a:t>
            </a:r>
          </a:p>
          <a:p>
            <a:pPr lvl="0"/>
            <a:r>
              <a:rPr lang="en-US" b="1" dirty="0"/>
              <a:t>Significance:</a:t>
            </a:r>
            <a:r>
              <a:rPr lang="en-US" dirty="0"/>
              <a:t> Inspirational leadership fosters teacher morale, motivation, and innovation.</a:t>
            </a:r>
          </a:p>
          <a:p>
            <a:pPr lvl="0"/>
            <a:r>
              <a:rPr lang="en-US" b="1" dirty="0"/>
              <a:t>Lessons Learned:</a:t>
            </a:r>
            <a:r>
              <a:rPr lang="en-US" dirty="0"/>
              <a:t> Principals who act as </a:t>
            </a:r>
            <a:r>
              <a:rPr lang="en-US" b="1" dirty="0"/>
              <a:t>inspirational role models</a:t>
            </a:r>
            <a:r>
              <a:rPr lang="en-US" dirty="0"/>
              <a:t> build stronger commitment and performance in schools.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C39A60-D911-547B-E333-DB5864CD5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1" y="97817"/>
            <a:ext cx="988737" cy="115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3567</TotalTime>
  <Words>1561</Words>
  <Application>Microsoft Office PowerPoint</Application>
  <PresentationFormat>Widescreen</PresentationFormat>
  <Paragraphs>225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JasmineUPC</vt:lpstr>
      <vt:lpstr>Tahoma</vt:lpstr>
      <vt:lpstr>TH Sarabun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AcerV5-171</dc:creator>
  <cp:lastModifiedBy>Pramook Chusorn</cp:lastModifiedBy>
  <cp:revision>85</cp:revision>
  <dcterms:created xsi:type="dcterms:W3CDTF">2019-09-17T06:45:39Z</dcterms:created>
  <dcterms:modified xsi:type="dcterms:W3CDTF">2025-08-22T06:36:29Z</dcterms:modified>
</cp:coreProperties>
</file>