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322" r:id="rId6"/>
    <p:sldId id="259" r:id="rId7"/>
    <p:sldId id="260" r:id="rId8"/>
    <p:sldId id="262" r:id="rId9"/>
    <p:sldId id="264" r:id="rId10"/>
    <p:sldId id="267" r:id="rId11"/>
    <p:sldId id="268" r:id="rId12"/>
    <p:sldId id="263" r:id="rId13"/>
    <p:sldId id="265" r:id="rId14"/>
    <p:sldId id="266" r:id="rId15"/>
    <p:sldId id="269" r:id="rId16"/>
    <p:sldId id="274" r:id="rId17"/>
    <p:sldId id="270" r:id="rId18"/>
    <p:sldId id="271" r:id="rId19"/>
    <p:sldId id="272" r:id="rId20"/>
    <p:sldId id="273" r:id="rId21"/>
    <p:sldId id="275" r:id="rId22"/>
    <p:sldId id="276" r:id="rId23"/>
    <p:sldId id="315" r:id="rId24"/>
    <p:sldId id="312" r:id="rId25"/>
    <p:sldId id="318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79" r:id="rId35"/>
    <p:sldId id="280" r:id="rId36"/>
    <p:sldId id="313" r:id="rId37"/>
    <p:sldId id="316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77" r:id="rId47"/>
    <p:sldId id="278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10" r:id="rId61"/>
    <p:sldId id="311" r:id="rId62"/>
    <p:sldId id="314" r:id="rId63"/>
    <p:sldId id="317" r:id="rId64"/>
    <p:sldId id="319" r:id="rId65"/>
    <p:sldId id="320" r:id="rId66"/>
    <p:sldId id="323" r:id="rId67"/>
    <p:sldId id="321" r:id="rId68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6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B068EA6-6829-4BC1-99D2-EC95F5F046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3BE259EF-A69D-4261-BC48-71E059133D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033AFB9-25B9-4A6F-8DAB-D365D20C1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7665-A67C-4FFB-B15F-CEA057FB0C8C}" type="datetimeFigureOut">
              <a:rPr lang="th-TH" smtClean="0"/>
              <a:t>17/07/68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DBF2471-485F-4166-AED8-B8857BFF6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4680FD7-8BE6-41F3-8CEA-FACAB0BB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C5566-51BE-486C-A2F9-AFA25C3113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852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C330B46-47E2-40F3-BDD2-95C0BBF5E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BB15C60E-B640-4C9D-8B65-C3DC487C3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E2A05FE-6B47-47D6-83AE-A3A7642CC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7665-A67C-4FFB-B15F-CEA057FB0C8C}" type="datetimeFigureOut">
              <a:rPr lang="th-TH" smtClean="0"/>
              <a:t>17/07/68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54A58B5-7D75-4436-B3D0-9FBC91040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88C29A6-05CA-4919-96A8-C89835271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C5566-51BE-486C-A2F9-AFA25C3113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4561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AD2A1D88-898A-4587-BCDB-6391EA44A4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47BAC38A-93B2-43F6-BD42-246E1B88D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4710D7A-0877-4418-9C1C-C087C723B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7665-A67C-4FFB-B15F-CEA057FB0C8C}" type="datetimeFigureOut">
              <a:rPr lang="th-TH" smtClean="0"/>
              <a:t>17/07/68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3F3570D-68D2-413D-87D2-E9218821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0CF7BE4-1B48-4909-ADBE-BB619038F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C5566-51BE-486C-A2F9-AFA25C3113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577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9B1654E-1729-4C33-AA8B-141DE9D2F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3365502-955E-4DB0-BFD8-78AEFB6DB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0123674-477C-40B2-8E2B-490ADCD18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7665-A67C-4FFB-B15F-CEA057FB0C8C}" type="datetimeFigureOut">
              <a:rPr lang="th-TH" smtClean="0"/>
              <a:t>17/07/68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28EEB81-F28C-4FD3-B03E-A23671E2B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66CFC62-0E5D-487F-868D-737F2EB7A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C5566-51BE-486C-A2F9-AFA25C3113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850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7924EC0-5AB1-4B36-B115-D0B8B1151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87C03354-42D7-4EEC-A1A3-2AD3A53C9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6F99283-9072-4021-BAB3-8AE4FB2AB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7665-A67C-4FFB-B15F-CEA057FB0C8C}" type="datetimeFigureOut">
              <a:rPr lang="th-TH" smtClean="0"/>
              <a:t>17/07/68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50235B7-15DB-4970-BD4C-823EAEEB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83F0A0D-2F3E-4EC3-B425-28A074387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C5566-51BE-486C-A2F9-AFA25C3113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935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9A5E9E5-D338-422F-A66C-7C81A9D8D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8D8A9C1-B100-4044-A756-317BEFAF6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3C09CEE4-7D4D-4E39-A7D6-70309C1E8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AFD382E-4BA9-448D-9565-C2EB896FB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7665-A67C-4FFB-B15F-CEA057FB0C8C}" type="datetimeFigureOut">
              <a:rPr lang="th-TH" smtClean="0"/>
              <a:t>17/07/68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25B447F-F9AE-44C9-95F1-62B9530D8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A309791-898F-47F4-ADD4-62889D995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C5566-51BE-486C-A2F9-AFA25C3113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260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BA8E12A-9D7D-4D4E-A095-7F29512F7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4B508A3-C9BF-415A-AB35-8116BF7E5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C98C5C2A-C406-4A66-A3DF-B6F90469C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B6449F1B-AA08-4255-88E8-3769CE8A31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83F2BD76-DCFF-4118-AA6B-E46B5C610C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60D50D57-6243-443C-A116-61E1B16A3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7665-A67C-4FFB-B15F-CEA057FB0C8C}" type="datetimeFigureOut">
              <a:rPr lang="th-TH" smtClean="0"/>
              <a:t>17/07/68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FEC32730-3AA3-4F4C-877B-5D2C0310D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08DC7DBC-0DBB-412E-B9A0-573F619A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C5566-51BE-486C-A2F9-AFA25C3113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3517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78CDEE2-CA06-4551-B267-B2E1883B9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23A03100-FE45-48E4-AB76-B0A4FF0E3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7665-A67C-4FFB-B15F-CEA057FB0C8C}" type="datetimeFigureOut">
              <a:rPr lang="th-TH" smtClean="0"/>
              <a:t>17/07/68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ABD41FCB-B711-43AE-97E3-6B67DD6BB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77C48556-337C-4A47-B4A2-A58A58BF2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C5566-51BE-486C-A2F9-AFA25C3113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693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4C07B7A9-5040-4FEB-8EBC-31873DD5C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7665-A67C-4FFB-B15F-CEA057FB0C8C}" type="datetimeFigureOut">
              <a:rPr lang="th-TH" smtClean="0"/>
              <a:t>17/07/68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9B22851D-B1DA-4A4A-9860-4620F3861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8D202B3D-1BCF-485C-AE5A-31BD6941F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C5566-51BE-486C-A2F9-AFA25C3113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0763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FB0B93C-0DD0-4E12-8AE9-A2214B155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F4FB693-32E0-4E86-B294-413D6B491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985A88AF-D580-43A6-9B3E-8A9DFA970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66E00D1F-1611-4AA4-A02E-A490C80B2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7665-A67C-4FFB-B15F-CEA057FB0C8C}" type="datetimeFigureOut">
              <a:rPr lang="th-TH" smtClean="0"/>
              <a:t>17/07/68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92337CE1-576A-4CB7-A1A5-442E02961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0DFFFE4-AA8E-4E35-8CF7-6CC8314CD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C5566-51BE-486C-A2F9-AFA25C3113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201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12F2574-24C8-460B-9458-6AF958AA9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EE3F8655-D38E-4934-AA79-40BBC8618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1EC1013-1EC5-4257-9005-114356B71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CD7B7420-EDBB-4B47-A2AD-DF551E5A9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7665-A67C-4FFB-B15F-CEA057FB0C8C}" type="datetimeFigureOut">
              <a:rPr lang="th-TH" smtClean="0"/>
              <a:t>17/07/68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0DEB858-9957-4EDA-A211-079F90C3A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092210B-43CB-44C6-86A9-27F2A8D64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C5566-51BE-486C-A2F9-AFA25C3113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1730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A59A30D7-D8DE-4EBB-80D8-8361ADEAD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842777EC-1301-4266-97BB-0C46444FA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95C3A2F-62D5-4286-8993-74BF75223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F7665-A67C-4FFB-B15F-CEA057FB0C8C}" type="datetimeFigureOut">
              <a:rPr lang="th-TH" smtClean="0"/>
              <a:t>17/07/68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CBAE71C-02DA-4805-A7BC-7727EA5AC2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50ACF0F-E0D0-4451-B25D-9C33CA668E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C5566-51BE-486C-A2F9-AFA25C3113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48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584DE0E-0A21-4A49-8696-26196209D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/>
              <a:t>การวิจัยเชิงบูรณาการศาสตร์กับพระพุทธศาสนา</a:t>
            </a:r>
            <a:br>
              <a:rPr lang="th-TH" dirty="0"/>
            </a:br>
            <a:endParaRPr lang="th-TH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BD698B6-C078-4666-9D84-2077BCDD4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86588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h-TH" sz="3600" dirty="0"/>
              <a:t>ศาสตราจารย์ ดร. วัชระ  งามจิตรเจริญ</a:t>
            </a:r>
          </a:p>
          <a:p>
            <a:r>
              <a:rPr lang="th-TH" sz="3600" dirty="0"/>
              <a:t>สาขาวิชาปรัชญา คณะศิลปศาสตร์</a:t>
            </a:r>
          </a:p>
          <a:p>
            <a:r>
              <a:rPr lang="th-TH" sz="3600" dirty="0"/>
              <a:t>มหาวิทยาลัยธรรมศาสตร์</a:t>
            </a:r>
          </a:p>
        </p:txBody>
      </p:sp>
    </p:spTree>
    <p:extLst>
      <p:ext uri="{BB962C8B-B14F-4D97-AF65-F5344CB8AC3E}">
        <p14:creationId xmlns:p14="http://schemas.microsoft.com/office/powerpoint/2010/main" val="1690535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DC14332-61E4-4180-BA16-05FE9797BDD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th-TH" dirty="0"/>
              <a:t>ศาสตร์ที่สามารถนำมาวิจัยเชิงบูรณาการกับพระพุทธศาสนาได้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0B9E840-2149-43BD-B0AD-6500C5DE305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fontScale="92500"/>
          </a:bodyPr>
          <a:lstStyle/>
          <a:p>
            <a:r>
              <a:rPr lang="th-TH" sz="4000" dirty="0"/>
              <a:t>ศาสตร์หรือสาขาวิชาที่สามารถนำมาวิจัยเชิงบูรณาการกับพระพุทธศาสนาได้มีหลายศาสตร์ เช่น</a:t>
            </a:r>
          </a:p>
          <a:p>
            <a:r>
              <a:rPr lang="th-TH" sz="4000" dirty="0"/>
              <a:t>๑) </a:t>
            </a:r>
            <a:r>
              <a:rPr lang="th-TH" sz="4000" dirty="0">
                <a:solidFill>
                  <a:srgbClr val="FF0000"/>
                </a:solidFill>
              </a:rPr>
              <a:t>จิตวิทยา</a:t>
            </a:r>
            <a:r>
              <a:rPr lang="th-TH" sz="4000" dirty="0"/>
              <a:t> เช่น แนวคิดเรื่องจิตใต้สำนึก แรงขับ หลักสุขภาวะทางจิต</a:t>
            </a:r>
          </a:p>
          <a:p>
            <a:pPr marL="0" indent="0">
              <a:buNone/>
            </a:pPr>
            <a:r>
              <a:rPr lang="th-TH" sz="4000" dirty="0"/>
              <a:t>   ๒) </a:t>
            </a:r>
            <a:r>
              <a:rPr lang="th-TH" sz="4000" dirty="0">
                <a:solidFill>
                  <a:srgbClr val="FF0000"/>
                </a:solidFill>
              </a:rPr>
              <a:t>แพทยศาสตร์และจิตเวชศาสตร์ </a:t>
            </a:r>
            <a:r>
              <a:rPr lang="th-TH" sz="4000" dirty="0"/>
              <a:t>เช่น จิตบำบัด การสะกดจิต</a:t>
            </a:r>
          </a:p>
          <a:p>
            <a:pPr marL="0" indent="0">
              <a:buNone/>
            </a:pPr>
            <a:r>
              <a:rPr lang="th-TH" sz="4000" dirty="0"/>
              <a:t>   ๓) </a:t>
            </a:r>
            <a:r>
              <a:rPr lang="th-TH" sz="4000" dirty="0">
                <a:solidFill>
                  <a:srgbClr val="FF0000"/>
                </a:solidFill>
              </a:rPr>
              <a:t>รัฐประศาสนศาสตร์และทฤษฎีการบริหารการจัดการ </a:t>
            </a:r>
            <a:r>
              <a:rPr lang="th-TH" sz="4000" dirty="0"/>
              <a:t>เช่น ทฤษฎี </a:t>
            </a:r>
            <a:r>
              <a:rPr lang="en-US" sz="4000" dirty="0"/>
              <a:t>POSDC </a:t>
            </a:r>
            <a:r>
              <a:rPr lang="th-TH" sz="4000" dirty="0"/>
              <a:t> </a:t>
            </a:r>
          </a:p>
          <a:p>
            <a:pPr marL="0" indent="0">
              <a:buNone/>
            </a:pPr>
            <a:r>
              <a:rPr lang="th-TH" sz="4000" dirty="0"/>
              <a:t>        หรือ ทฤษฎี </a:t>
            </a:r>
            <a:r>
              <a:rPr lang="en-US" sz="4000" dirty="0" err="1"/>
              <a:t>PORSDCoRP</a:t>
            </a:r>
            <a:r>
              <a:rPr lang="en-US" sz="4000" dirty="0"/>
              <a:t> </a:t>
            </a:r>
            <a:endParaRPr lang="th-TH" sz="4000" dirty="0"/>
          </a:p>
          <a:p>
            <a:pPr marL="0" indent="0">
              <a:buNone/>
            </a:pPr>
            <a:r>
              <a:rPr lang="th-TH" sz="40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089542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0B9E840-2149-43BD-B0AD-6500C5DE3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27"/>
            <a:ext cx="10515600" cy="599223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th-TH" sz="4000" dirty="0"/>
              <a:t>๔) </a:t>
            </a:r>
            <a:r>
              <a:rPr lang="th-TH" sz="4000" dirty="0">
                <a:solidFill>
                  <a:srgbClr val="FF0000"/>
                </a:solidFill>
              </a:rPr>
              <a:t>วิทยาศาสตร์และเทคโนโลยี </a:t>
            </a:r>
            <a:r>
              <a:rPr lang="th-TH" sz="4000" dirty="0"/>
              <a:t>เช่น ทฤษฎีควอนตัม </a:t>
            </a:r>
            <a:r>
              <a:rPr lang="en-US" sz="4000" dirty="0"/>
              <a:t>Application </a:t>
            </a:r>
            <a:r>
              <a:rPr lang="th-TH" sz="4000" dirty="0"/>
              <a:t>ช่วยฝึกสมาธิ เช่น </a:t>
            </a:r>
            <a:r>
              <a:rPr lang="en-US" sz="4000" dirty="0"/>
              <a:t>Calm </a:t>
            </a:r>
            <a:r>
              <a:rPr lang="th-TH" sz="4000" dirty="0"/>
              <a:t>และ </a:t>
            </a:r>
            <a:r>
              <a:rPr lang="en-US" sz="4000" dirty="0"/>
              <a:t>Muse Meditation </a:t>
            </a:r>
            <a:endParaRPr lang="th-TH" sz="4000" dirty="0"/>
          </a:p>
          <a:p>
            <a:pPr marL="0" indent="0">
              <a:buNone/>
            </a:pPr>
            <a:r>
              <a:rPr lang="th-TH" sz="4000" dirty="0"/>
              <a:t>   ๕) </a:t>
            </a:r>
            <a:r>
              <a:rPr lang="th-TH" sz="4000" dirty="0">
                <a:solidFill>
                  <a:srgbClr val="FF0000"/>
                </a:solidFill>
              </a:rPr>
              <a:t>ครุศาสตร์ </a:t>
            </a:r>
            <a:r>
              <a:rPr lang="th-TH" sz="4000" dirty="0"/>
              <a:t>เช่น ทฤษฎีการศึกษาและวิธีสอนแบบต่าง ๆ</a:t>
            </a:r>
          </a:p>
          <a:p>
            <a:pPr marL="0" indent="0">
              <a:buNone/>
            </a:pPr>
            <a:r>
              <a:rPr lang="th-TH" sz="4000" dirty="0"/>
              <a:t>   ๖) </a:t>
            </a:r>
            <a:r>
              <a:rPr lang="th-TH" sz="4000" dirty="0">
                <a:solidFill>
                  <a:srgbClr val="FF0000"/>
                </a:solidFill>
              </a:rPr>
              <a:t>สถาปัตยกรรมศาสตร์ </a:t>
            </a:r>
            <a:r>
              <a:rPr lang="th-TH" sz="4000" dirty="0"/>
              <a:t>เช่น ภูมิสถาปัตยกรรม มัณฑนศิลป์ ซึ่งใช้ในการออกแบบและตบแต่งอาคารและสถานที่</a:t>
            </a:r>
          </a:p>
          <a:p>
            <a:pPr marL="0" indent="0">
              <a:buNone/>
            </a:pPr>
            <a:r>
              <a:rPr lang="th-TH" sz="4000" dirty="0"/>
              <a:t>   ๗) </a:t>
            </a:r>
            <a:r>
              <a:rPr lang="th-TH" sz="4000" dirty="0">
                <a:solidFill>
                  <a:srgbClr val="FF0000"/>
                </a:solidFill>
              </a:rPr>
              <a:t>ปรัชญา</a:t>
            </a:r>
            <a:r>
              <a:rPr lang="th-TH" sz="4000" dirty="0"/>
              <a:t> เช่น แนวคิดเรื่องความยุติธรรม แนวคิดเรื่องเกณฑ์ตัดสินจริยธรรม (บางมติอาจมองว่า ไม่ใช่การบูรณาการเพราะไม่ใช่คนละศาสตร์ จึงไม่ถือว่าเป็นการวิจัยเชิงบูรณาการ แต่อาจมองได้ว่า เป็นคนละกลุ่มสาขาย่อยในศาสตร์หรือสาขาวิชาเดียวกัน เพราะยากจะแยกศาสนาและปรัชญาออกจากกันและในศาสนาก็มีปรัชญารวมอยู่ด้วย แม้เป็นคนละสาขาก็ตาม)</a:t>
            </a:r>
          </a:p>
        </p:txBody>
      </p:sp>
    </p:spTree>
    <p:extLst>
      <p:ext uri="{BB962C8B-B14F-4D97-AF65-F5344CB8AC3E}">
        <p14:creationId xmlns:p14="http://schemas.microsoft.com/office/powerpoint/2010/main" val="1339132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73D348F-D1F1-421E-85DA-EBC693661DE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th-TH" dirty="0"/>
              <a:t>แนวทางการวิจัยเชิงบูรณาการศาสตร์กับพระพุทธศาสนา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48AFE78-D56B-4A17-AEF4-FDB41D28DBC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๑) </a:t>
            </a:r>
            <a:r>
              <a:rPr lang="th-TH" sz="4000" dirty="0">
                <a:solidFill>
                  <a:srgbClr val="FF0000"/>
                </a:solidFill>
              </a:rPr>
              <a:t>คิดหาประเด็นที่สนใจ</a:t>
            </a:r>
            <a:r>
              <a:rPr lang="th-TH" sz="4000" dirty="0"/>
              <a:t>ซึ่งสามารถนำมาบูรณาการได้โดยดูจากความรู้พื้นฐานและความสนใจของตนเองก่อน แล้ว</a:t>
            </a:r>
            <a:r>
              <a:rPr lang="th-TH" sz="4000" dirty="0">
                <a:solidFill>
                  <a:srgbClr val="FF0000"/>
                </a:solidFill>
              </a:rPr>
              <a:t>ทบทวนวรรณกรรม</a:t>
            </a:r>
            <a:r>
              <a:rPr lang="th-TH" sz="4000" dirty="0"/>
              <a:t>หาข้อมูลว่า มีใครทำวิจัยอะไรมาบ้างแล้ว และเราสามารถนำมาต่อยอดหรือใช้เป็นส่วนหนึ่งของงานวิจัย นอกจากนั้น จะได้ตัวอย่างหรือแนวทางในการวิจัยของตัวเอง</a:t>
            </a:r>
          </a:p>
        </p:txBody>
      </p:sp>
    </p:spTree>
    <p:extLst>
      <p:ext uri="{BB962C8B-B14F-4D97-AF65-F5344CB8AC3E}">
        <p14:creationId xmlns:p14="http://schemas.microsoft.com/office/powerpoint/2010/main" val="1942753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48AFE78-D56B-4A17-AEF4-FDB41D28D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7164"/>
            <a:ext cx="10515600" cy="577979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๒) </a:t>
            </a:r>
            <a:r>
              <a:rPr lang="th-TH" sz="4000" dirty="0">
                <a:solidFill>
                  <a:srgbClr val="FF0000"/>
                </a:solidFill>
              </a:rPr>
              <a:t>การตีความและการขยายความ</a:t>
            </a:r>
            <a:r>
              <a:rPr lang="th-TH" sz="4000" dirty="0"/>
              <a:t>เพื่อให้มีเนื้อหาหรือความหมายที่ทันสมัยและสามารถใช้ประโยชน์ได้ครอบคลุมมากขึ้น เช่น การตีความและขยายความของภาวนา ๔ ให้กว้างขึ้นและสามารถประยุกต์เข้ากับแนวคิดสุขภาวะองค์รวมในศาสตร์ตะวันตกได้</a:t>
            </a:r>
          </a:p>
          <a:p>
            <a:pPr algn="thaiDist"/>
            <a:r>
              <a:rPr lang="th-TH" sz="4000" dirty="0"/>
              <a:t>๓) </a:t>
            </a:r>
            <a:r>
              <a:rPr lang="th-TH" sz="4000" dirty="0">
                <a:solidFill>
                  <a:srgbClr val="FF0000"/>
                </a:solidFill>
              </a:rPr>
              <a:t>ค้นคว้าและวิเคราะห์สังเคราะห์ข้อมูลในลักษณะเป็นการศึกษานำร่อง </a:t>
            </a:r>
            <a:r>
              <a:rPr lang="th-TH" sz="4000" dirty="0"/>
              <a:t>(</a:t>
            </a:r>
            <a:r>
              <a:rPr lang="en-US" sz="4000" dirty="0"/>
              <a:t>pilot study</a:t>
            </a:r>
            <a:r>
              <a:rPr lang="th-TH" sz="4000" dirty="0"/>
              <a:t>) คือ นำข้อมูลเท่าที่ค้นคว้ามาได้พอสมควรแล้วมาอ่านและคิดอย่างคร่าวๆ ก่อน แล้ว</a:t>
            </a:r>
            <a:r>
              <a:rPr lang="th-TH" sz="4000" dirty="0">
                <a:solidFill>
                  <a:srgbClr val="FF0000"/>
                </a:solidFill>
              </a:rPr>
              <a:t>ร่างโครงสร้าง</a:t>
            </a:r>
            <a:r>
              <a:rPr lang="th-TH" sz="4000" dirty="0"/>
              <a:t>ของเนื้อหาหรือประเด็นที่จะศึกษาว่า มีประเด็นใหญ่หรือประเด็นสำคัญอะไรบ้าง เพื่อดูว่ามีความเป็นไปได้ที่จะวิจัยเรื่องนี้หรือไม่</a:t>
            </a:r>
          </a:p>
        </p:txBody>
      </p:sp>
    </p:spTree>
    <p:extLst>
      <p:ext uri="{BB962C8B-B14F-4D97-AF65-F5344CB8AC3E}">
        <p14:creationId xmlns:p14="http://schemas.microsoft.com/office/powerpoint/2010/main" val="2541004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48AFE78-D56B-4A17-AEF4-FDB41D28D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7164"/>
            <a:ext cx="10515600" cy="577979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๔) </a:t>
            </a:r>
            <a:r>
              <a:rPr lang="th-TH" sz="4000" dirty="0">
                <a:solidFill>
                  <a:srgbClr val="FF0000"/>
                </a:solidFill>
              </a:rPr>
              <a:t>การปรึกษาหรือหาคำแนะนำจากผู้ทรงคุณวุฒิ</a:t>
            </a:r>
            <a:r>
              <a:rPr lang="th-TH" sz="4000" dirty="0"/>
              <a:t>โดยเฉพาะผู้ทรงคุณวุฒิในสาขาวิชาที่เราไม่ชำนาญ เพื่อให้เราสามารถทำวิจัยได้อย่างมีประสิทธิภาพมากขึ้น</a:t>
            </a:r>
          </a:p>
          <a:p>
            <a:pPr algn="thaiDist"/>
            <a:r>
              <a:rPr lang="th-TH" sz="4000" dirty="0"/>
              <a:t>๕) </a:t>
            </a:r>
            <a:r>
              <a:rPr lang="th-TH" sz="4000" dirty="0">
                <a:solidFill>
                  <a:srgbClr val="FF0000"/>
                </a:solidFill>
              </a:rPr>
              <a:t>การเลือกวิธีวิจัยขึ้นอยู่กับเนื้อหาและระดับคุณภาพของงานวิจัยที่ต้องการ รวมถึงความถนัดและความพร้อมอื่น ๆ </a:t>
            </a:r>
            <a:r>
              <a:rPr lang="th-TH" sz="4000" dirty="0"/>
              <a:t>เช่น ถ้าจะวิจัยรูปแบบการสอนพระพุทธศาสนาโดยบูรณาการวิธีการสอนในครุศาสตร์กับวิธีการสอนตามหลักการพระพุทธศาสนาอาจเลือกวิธีการวิจัยเชิงคุณภาพโดยการศึกษาเอกสารแล้วนำข้อมูลมาสร้างรูปแบบดังกล่าว จากนั้นนำไประดมสมองโดยให้ผู้ทรงคุณวุฒิช่วยตรวจสอบ แก้ไข และรับรอง แต่ถ้าจะให้มีคุณภาพมากขึ้น ก็ใช้วิธีวิจัยกึ่งทดลองโดยนำรูปแบบนั้นไปทดลองอีกชั้น</a:t>
            </a:r>
          </a:p>
        </p:txBody>
      </p:sp>
    </p:spTree>
    <p:extLst>
      <p:ext uri="{BB962C8B-B14F-4D97-AF65-F5344CB8AC3E}">
        <p14:creationId xmlns:p14="http://schemas.microsoft.com/office/powerpoint/2010/main" val="2471562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ED326D50-0753-4DBC-9E96-A347B89C5211}"/>
              </a:ext>
            </a:extLst>
          </p:cNvPr>
          <p:cNvSpPr txBox="1"/>
          <p:nvPr/>
        </p:nvSpPr>
        <p:spPr>
          <a:xfrm>
            <a:off x="4941455" y="895927"/>
            <a:ext cx="2733963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dirty="0"/>
              <a:t>วิเคราะห์สังเคราะห์ข้อมูล</a:t>
            </a:r>
          </a:p>
          <a:p>
            <a:pPr algn="thaiDist"/>
            <a:r>
              <a:rPr lang="th-TH" dirty="0"/>
              <a:t>จากเอกสารที่เกี่ยวข้องและการสัมภาษณ์เชิงลึก</a:t>
            </a: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C2121772-F48A-4051-B268-714010D15617}"/>
              </a:ext>
            </a:extLst>
          </p:cNvPr>
          <p:cNvSpPr txBox="1"/>
          <p:nvPr/>
        </p:nvSpPr>
        <p:spPr>
          <a:xfrm>
            <a:off x="4941455" y="2724727"/>
            <a:ext cx="3995004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dirty="0"/>
              <a:t>สร้างรูปแบบ/แนวทาง/ทฤษฎี (ฉบับร่าง)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ABC9FE5D-11E7-4BA9-8DD5-104F88449D29}"/>
              </a:ext>
            </a:extLst>
          </p:cNvPr>
          <p:cNvSpPr txBox="1"/>
          <p:nvPr/>
        </p:nvSpPr>
        <p:spPr>
          <a:xfrm>
            <a:off x="4535055" y="4082473"/>
            <a:ext cx="4312399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dirty="0"/>
              <a:t>ให้ผู้ทรงคุณวุฒิตรวจสอบ แก้ไข และรับรอง</a:t>
            </a:r>
          </a:p>
        </p:txBody>
      </p:sp>
      <p:sp>
        <p:nvSpPr>
          <p:cNvPr id="6" name="ลูกศร: ลง 5">
            <a:extLst>
              <a:ext uri="{FF2B5EF4-FFF2-40B4-BE49-F238E27FC236}">
                <a16:creationId xmlns:a16="http://schemas.microsoft.com/office/drawing/2014/main" id="{C49AB1AE-DED1-4BD4-B19B-51838617F8D8}"/>
              </a:ext>
            </a:extLst>
          </p:cNvPr>
          <p:cNvSpPr/>
          <p:nvPr/>
        </p:nvSpPr>
        <p:spPr>
          <a:xfrm>
            <a:off x="6179127" y="2280922"/>
            <a:ext cx="193964" cy="443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ลูกศร: ลง 6">
            <a:extLst>
              <a:ext uri="{FF2B5EF4-FFF2-40B4-BE49-F238E27FC236}">
                <a16:creationId xmlns:a16="http://schemas.microsoft.com/office/drawing/2014/main" id="{E44E1805-5999-48A9-982F-081CA5ED8E97}"/>
              </a:ext>
            </a:extLst>
          </p:cNvPr>
          <p:cNvSpPr/>
          <p:nvPr/>
        </p:nvSpPr>
        <p:spPr>
          <a:xfrm>
            <a:off x="6179128" y="3247948"/>
            <a:ext cx="295564" cy="8345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ECC1FFD6-E288-465E-91B8-F4BACC407DA4}"/>
              </a:ext>
            </a:extLst>
          </p:cNvPr>
          <p:cNvSpPr txBox="1"/>
          <p:nvPr/>
        </p:nvSpPr>
        <p:spPr>
          <a:xfrm>
            <a:off x="5312543" y="217054"/>
            <a:ext cx="2108269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dirty="0"/>
              <a:t>การวิจัยเชิงคุณภาพ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510830E9-A8E2-4278-8154-4CB1C9E688AD}"/>
              </a:ext>
            </a:extLst>
          </p:cNvPr>
          <p:cNvSpPr txBox="1"/>
          <p:nvPr/>
        </p:nvSpPr>
        <p:spPr>
          <a:xfrm>
            <a:off x="4734149" y="5360805"/>
            <a:ext cx="3881191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th-TH" dirty="0"/>
              <a:t>รูปแบบ/แนวทาง/ทฤษฎี(ฉบับสมบูรณ์)</a:t>
            </a:r>
          </a:p>
        </p:txBody>
      </p:sp>
      <p:sp>
        <p:nvSpPr>
          <p:cNvPr id="11" name="ลูกศร: ลง 10">
            <a:extLst>
              <a:ext uri="{FF2B5EF4-FFF2-40B4-BE49-F238E27FC236}">
                <a16:creationId xmlns:a16="http://schemas.microsoft.com/office/drawing/2014/main" id="{545C6E4E-C609-4B8C-AF91-92FFEE19F7DB}"/>
              </a:ext>
            </a:extLst>
          </p:cNvPr>
          <p:cNvSpPr/>
          <p:nvPr/>
        </p:nvSpPr>
        <p:spPr>
          <a:xfrm>
            <a:off x="6267386" y="4661472"/>
            <a:ext cx="207306" cy="640201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6355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ED326D50-0753-4DBC-9E96-A347B89C5211}"/>
              </a:ext>
            </a:extLst>
          </p:cNvPr>
          <p:cNvSpPr txBox="1"/>
          <p:nvPr/>
        </p:nvSpPr>
        <p:spPr>
          <a:xfrm>
            <a:off x="4941455" y="895927"/>
            <a:ext cx="2733963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dirty="0"/>
              <a:t>วิเคราะห์สังเคราะห์ข้อมูล</a:t>
            </a:r>
          </a:p>
          <a:p>
            <a:pPr algn="thaiDist"/>
            <a:r>
              <a:rPr lang="th-TH" dirty="0"/>
              <a:t>จากเอกสารที่เกี่ยวข้องและการสัมภาษณ์เชิงลึก</a:t>
            </a: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C2121772-F48A-4051-B268-714010D15617}"/>
              </a:ext>
            </a:extLst>
          </p:cNvPr>
          <p:cNvSpPr txBox="1"/>
          <p:nvPr/>
        </p:nvSpPr>
        <p:spPr>
          <a:xfrm>
            <a:off x="4941455" y="2724727"/>
            <a:ext cx="3995004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dirty="0"/>
              <a:t>สร้างรูปแบบ/แนวทาง/ทฤษฎี (ฉบับร่าง)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ABC9FE5D-11E7-4BA9-8DD5-104F88449D29}"/>
              </a:ext>
            </a:extLst>
          </p:cNvPr>
          <p:cNvSpPr txBox="1"/>
          <p:nvPr/>
        </p:nvSpPr>
        <p:spPr>
          <a:xfrm>
            <a:off x="4535055" y="4082473"/>
            <a:ext cx="4312399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dirty="0"/>
              <a:t>ให้ผู้ทรงคุณวุฒิตรวจสอบ แก้ไข และรับรอง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1226E0ED-3608-4669-A12E-5A8E674EBCAC}"/>
              </a:ext>
            </a:extLst>
          </p:cNvPr>
          <p:cNvSpPr txBox="1"/>
          <p:nvPr/>
        </p:nvSpPr>
        <p:spPr>
          <a:xfrm>
            <a:off x="5266864" y="5246254"/>
            <a:ext cx="263565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dirty="0"/>
              <a:t>นำไปทดลองและปรับปรุง</a:t>
            </a:r>
          </a:p>
        </p:txBody>
      </p:sp>
      <p:sp>
        <p:nvSpPr>
          <p:cNvPr id="6" name="ลูกศร: ลง 5">
            <a:extLst>
              <a:ext uri="{FF2B5EF4-FFF2-40B4-BE49-F238E27FC236}">
                <a16:creationId xmlns:a16="http://schemas.microsoft.com/office/drawing/2014/main" id="{C49AB1AE-DED1-4BD4-B19B-51838617F8D8}"/>
              </a:ext>
            </a:extLst>
          </p:cNvPr>
          <p:cNvSpPr/>
          <p:nvPr/>
        </p:nvSpPr>
        <p:spPr>
          <a:xfrm>
            <a:off x="6179127" y="2280922"/>
            <a:ext cx="193964" cy="443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ลูกศร: ลง 6">
            <a:extLst>
              <a:ext uri="{FF2B5EF4-FFF2-40B4-BE49-F238E27FC236}">
                <a16:creationId xmlns:a16="http://schemas.microsoft.com/office/drawing/2014/main" id="{E44E1805-5999-48A9-982F-081CA5ED8E97}"/>
              </a:ext>
            </a:extLst>
          </p:cNvPr>
          <p:cNvSpPr/>
          <p:nvPr/>
        </p:nvSpPr>
        <p:spPr>
          <a:xfrm>
            <a:off x="6179128" y="3247948"/>
            <a:ext cx="295564" cy="8345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ลูกศร: ลง 7">
            <a:extLst>
              <a:ext uri="{FF2B5EF4-FFF2-40B4-BE49-F238E27FC236}">
                <a16:creationId xmlns:a16="http://schemas.microsoft.com/office/drawing/2014/main" id="{25B0C41D-6E57-4793-B6EA-39A02A584736}"/>
              </a:ext>
            </a:extLst>
          </p:cNvPr>
          <p:cNvSpPr/>
          <p:nvPr/>
        </p:nvSpPr>
        <p:spPr>
          <a:xfrm>
            <a:off x="6280727" y="4605693"/>
            <a:ext cx="249382" cy="6405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ECC1FFD6-E288-465E-91B8-F4BACC407DA4}"/>
              </a:ext>
            </a:extLst>
          </p:cNvPr>
          <p:cNvSpPr txBox="1"/>
          <p:nvPr/>
        </p:nvSpPr>
        <p:spPr>
          <a:xfrm>
            <a:off x="5312543" y="217054"/>
            <a:ext cx="1927131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dirty="0"/>
              <a:t>การวิจัยกึ่งทดลอง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510830E9-A8E2-4278-8154-4CB1C9E688AD}"/>
              </a:ext>
            </a:extLst>
          </p:cNvPr>
          <p:cNvSpPr txBox="1"/>
          <p:nvPr/>
        </p:nvSpPr>
        <p:spPr>
          <a:xfrm>
            <a:off x="4941455" y="6145634"/>
            <a:ext cx="3881191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th-TH" dirty="0"/>
              <a:t>รูปแบบ/แนวทาง/ทฤษฎี(ฉบับสมบูรณ์)</a:t>
            </a:r>
          </a:p>
        </p:txBody>
      </p:sp>
      <p:sp>
        <p:nvSpPr>
          <p:cNvPr id="11" name="ลูกศร: ลง 10">
            <a:extLst>
              <a:ext uri="{FF2B5EF4-FFF2-40B4-BE49-F238E27FC236}">
                <a16:creationId xmlns:a16="http://schemas.microsoft.com/office/drawing/2014/main" id="{545C6E4E-C609-4B8C-AF91-92FFEE19F7DB}"/>
              </a:ext>
            </a:extLst>
          </p:cNvPr>
          <p:cNvSpPr/>
          <p:nvPr/>
        </p:nvSpPr>
        <p:spPr>
          <a:xfrm>
            <a:off x="6340764" y="5786418"/>
            <a:ext cx="198582" cy="38194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5297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8D917BA-666C-4C72-B682-9B1CBA9D1E6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th-TH" dirty="0"/>
              <a:t>รูปแบบการบูรณาการศาสตร์กับพระพุทธศาสนา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7CCF396-21FD-4CEC-A32E-433D43CF0EE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th-TH" sz="4000" dirty="0">
                <a:solidFill>
                  <a:schemeClr val="bg1"/>
                </a:solidFill>
              </a:rPr>
              <a:t>การบูรณการศาสตร์สมัยใหม่กับพระพุทธศาสนาอาจทำได้ในหลายรูปแบบหรือหลายลักษณะ เช่น</a:t>
            </a:r>
          </a:p>
          <a:p>
            <a:pPr algn="thaiDist"/>
            <a:r>
              <a:rPr lang="th-TH" sz="4000" dirty="0">
                <a:solidFill>
                  <a:srgbClr val="FFC000"/>
                </a:solidFill>
              </a:rPr>
              <a:t>๑) การบูรณาการเพื่อศึกษาปรากฏการณ์บางอย่างเกี่ยวกับพระพุทธศาสนา</a:t>
            </a:r>
            <a:r>
              <a:rPr lang="th-TH" sz="4000" dirty="0">
                <a:solidFill>
                  <a:schemeClr val="bg1"/>
                </a:solidFill>
              </a:rPr>
              <a:t> เช่น ศึกษาปัจจัยและแนวทางที่ทำให้คนศรัทธาพระพุทธศาสนาโดยอาศัยความรู้ด้านจิตวิทยา   และพระพุทธศาสนา</a:t>
            </a:r>
          </a:p>
        </p:txBody>
      </p:sp>
    </p:spTree>
    <p:extLst>
      <p:ext uri="{BB962C8B-B14F-4D97-AF65-F5344CB8AC3E}">
        <p14:creationId xmlns:p14="http://schemas.microsoft.com/office/powerpoint/2010/main" val="239739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7CCF396-21FD-4CEC-A32E-433D43CF0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9527"/>
            <a:ext cx="10515600" cy="5687436"/>
          </a:xfrm>
          <a:solidFill>
            <a:srgbClr val="7030A0"/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>
                <a:solidFill>
                  <a:srgbClr val="FFC000"/>
                </a:solidFill>
              </a:rPr>
              <a:t>๒) การบูรณาการเพื่อสร้างรูปแบบ กระบวนการ หรือแนวทางการแก้ปัญหาหรือการพัฒนา</a:t>
            </a:r>
            <a:r>
              <a:rPr lang="th-TH" sz="4000" dirty="0">
                <a:solidFill>
                  <a:schemeClr val="bg1"/>
                </a:solidFill>
              </a:rPr>
              <a:t> เช่น 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การสร้าง</a:t>
            </a:r>
            <a:r>
              <a:rPr lang="th-TH" sz="4000" dirty="0">
                <a:solidFill>
                  <a:srgbClr val="FFC000"/>
                </a:solidFill>
              </a:rPr>
              <a:t>รูปแบบการจัดระบบการเงินของวัด</a:t>
            </a:r>
            <a:r>
              <a:rPr lang="th-TH" sz="4000" dirty="0">
                <a:solidFill>
                  <a:schemeClr val="bg1"/>
                </a:solidFill>
              </a:rPr>
              <a:t>โดยอาศัยความรู้ด้านเศรษฐศาสตร์การเงิน การบริหารจัดการ และหลักการพระพุทธศาสนา  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การสร้าง</a:t>
            </a:r>
            <a:r>
              <a:rPr lang="th-TH" sz="4000" dirty="0">
                <a:solidFill>
                  <a:srgbClr val="FFC000"/>
                </a:solidFill>
              </a:rPr>
              <a:t>รูปแบบการบริหารวัด</a:t>
            </a:r>
            <a:r>
              <a:rPr lang="th-TH" sz="4000" dirty="0">
                <a:solidFill>
                  <a:schemeClr val="bg1"/>
                </a:solidFill>
              </a:rPr>
              <a:t>โดยอาศัยความรู้ด้านบริหารจัดการและคำสอนพระพุทธศาสนา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การสร้าง</a:t>
            </a:r>
            <a:r>
              <a:rPr lang="th-TH" sz="4000" dirty="0">
                <a:solidFill>
                  <a:srgbClr val="FFC000"/>
                </a:solidFill>
              </a:rPr>
              <a:t>กระบวนการพัฒนาศักยภาพของพระสัง</a:t>
            </a:r>
            <a:r>
              <a:rPr lang="th-TH" sz="4000" dirty="0" err="1">
                <a:solidFill>
                  <a:srgbClr val="FFC000"/>
                </a:solidFill>
              </a:rPr>
              <a:t>ฆาธิ</a:t>
            </a:r>
            <a:r>
              <a:rPr lang="th-TH" sz="4000" dirty="0">
                <a:solidFill>
                  <a:srgbClr val="FFC000"/>
                </a:solidFill>
              </a:rPr>
              <a:t>การ</a:t>
            </a:r>
            <a:r>
              <a:rPr lang="th-TH" sz="4000" dirty="0">
                <a:solidFill>
                  <a:schemeClr val="bg1"/>
                </a:solidFill>
              </a:rPr>
              <a:t>โดยอาศัยความรู้ด้านพฤติกรรมศาสตร์ จิตวิทยา และคำสอนพระพุทธศาสนา</a:t>
            </a:r>
          </a:p>
        </p:txBody>
      </p:sp>
    </p:spTree>
    <p:extLst>
      <p:ext uri="{BB962C8B-B14F-4D97-AF65-F5344CB8AC3E}">
        <p14:creationId xmlns:p14="http://schemas.microsoft.com/office/powerpoint/2010/main" val="1881048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7CCF396-21FD-4CEC-A32E-433D43CF0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9527"/>
            <a:ext cx="10515600" cy="5687436"/>
          </a:xfrm>
          <a:solidFill>
            <a:srgbClr val="7030A0"/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>
                <a:solidFill>
                  <a:schemeClr val="bg1"/>
                </a:solidFill>
              </a:rPr>
              <a:t>การสร้าง</a:t>
            </a:r>
            <a:r>
              <a:rPr lang="th-TH" sz="4000" dirty="0">
                <a:solidFill>
                  <a:srgbClr val="FFC000"/>
                </a:solidFill>
              </a:rPr>
              <a:t>แนวทางแก้ปัญหาพระสงฆ์ทำผิดพระวินัย</a:t>
            </a:r>
            <a:r>
              <a:rPr lang="th-TH" sz="4000" dirty="0">
                <a:solidFill>
                  <a:schemeClr val="bg1"/>
                </a:solidFill>
              </a:rPr>
              <a:t>โดยอาศัยความรู้ด้านอาชญาวิทยา จิตวิทยา การบริหารจัดการ และพระพุทธศาสนา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การสร้าง</a:t>
            </a:r>
            <a:r>
              <a:rPr lang="th-TH" sz="4000" dirty="0">
                <a:solidFill>
                  <a:srgbClr val="FFC000"/>
                </a:solidFill>
              </a:rPr>
              <a:t>รูปแบบการพัฒนา </a:t>
            </a:r>
            <a:r>
              <a:rPr lang="en-US" sz="4000" dirty="0">
                <a:solidFill>
                  <a:srgbClr val="FFC000"/>
                </a:solidFill>
              </a:rPr>
              <a:t>EQ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th-TH" sz="4000" dirty="0">
                <a:solidFill>
                  <a:schemeClr val="bg1"/>
                </a:solidFill>
              </a:rPr>
              <a:t>ด้วยความรู้ทางจิตวิทยาและจิตภาวนาของพระพุทธศาสนา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การสร้าง</a:t>
            </a:r>
            <a:r>
              <a:rPr lang="th-TH" sz="4000" dirty="0">
                <a:solidFill>
                  <a:srgbClr val="FFC000"/>
                </a:solidFill>
              </a:rPr>
              <a:t>รูปแบบการฝึกสมาธิ</a:t>
            </a:r>
            <a:r>
              <a:rPr lang="th-TH" sz="4000" dirty="0">
                <a:solidFill>
                  <a:schemeClr val="bg1"/>
                </a:solidFill>
              </a:rPr>
              <a:t>โดยใช้เทคโนโลยีสมัยใหม่และวิธีการฝึกสมาธิในพระพุทธศาสนา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การสร้าง</a:t>
            </a:r>
            <a:r>
              <a:rPr lang="th-TH" sz="4000" dirty="0">
                <a:solidFill>
                  <a:srgbClr val="FFC000"/>
                </a:solidFill>
              </a:rPr>
              <a:t>รูปแบบการจัดพิพิธภัณฑ์ทางพระพุทธศาสนา</a:t>
            </a:r>
            <a:r>
              <a:rPr lang="th-TH" sz="4000" dirty="0">
                <a:solidFill>
                  <a:schemeClr val="bg1"/>
                </a:solidFill>
              </a:rPr>
              <a:t>โดยใช้เทคโนโลยีสมัยใหม่และคำสอนพระพุทธศาสนา</a:t>
            </a:r>
          </a:p>
          <a:p>
            <a:pPr algn="thaiDist"/>
            <a:r>
              <a:rPr lang="th-TH" sz="4000" dirty="0">
                <a:solidFill>
                  <a:srgbClr val="FFC000"/>
                </a:solidFill>
              </a:rPr>
              <a:t>หัวข้อวิจัยในวิธีนี้อาจใช้กับวิธีการถอดบทเรียนจากตัวอย่างในวิธีถัดไป</a:t>
            </a:r>
          </a:p>
        </p:txBody>
      </p:sp>
    </p:spTree>
    <p:extLst>
      <p:ext uri="{BB962C8B-B14F-4D97-AF65-F5344CB8AC3E}">
        <p14:creationId xmlns:p14="http://schemas.microsoft.com/office/powerpoint/2010/main" val="2226751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93DE130-F545-47AF-85B8-72119F89C3C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th-TH" dirty="0"/>
              <a:t>การวิจัยเชิงบูรณาการกับการวิจัยด้านพระพุทธศาสนา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4AD9C5C-CAE8-44AC-899D-81B1174C8BC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thaiDist"/>
            <a:r>
              <a:rPr lang="th-TH" sz="4000" dirty="0"/>
              <a:t>การวิจัยคือ การค้นคว้าหรือการศึกษาหาความรู้ในทางวิชาการแบบเจาะลึกเรื่องใดเรื่องหนึ่งด้วยวิธีการหรือกระบวนการวิจัยชนิดต่าง ๆ ซึ่งสามารถแบ่งประเภทของการวิจัยได้หลายแบบ เช่น แบ่งเป็นการวิจัยเชิงปริมาณ การวิจัยเชิงคุณภาพ การวิจัยเชิงบูรณาการ คือ การวิจัยประเภทต่าง ๆ เหล่านั้น เพียงแต่นำความรู้ของศาสตร์หรือสาขาวิชาตั้งแต่ ๒ สาขาวิชาขึ้นไปมาใช้ในการวิจัยหรือเนื้อหาที่วิจัยเป็นเนื้อหาของสาขาวิชาที่หลากหลาย นักวิชาการนิยามความหมายและจัดประเภทการวิจัยเชิงบูรณาการไว้ต่างกัน ใน</a:t>
            </a:r>
            <a:r>
              <a:rPr lang="th-TH" sz="4000" dirty="0" err="1"/>
              <a:t>ที่นี้</a:t>
            </a:r>
            <a:r>
              <a:rPr lang="th-TH" sz="4000" dirty="0"/>
              <a:t>ขอนำเสนอความหมายและประเภทการวิจัยเชิงบูรณาการ ดังนี้</a:t>
            </a:r>
            <a:endParaRPr lang="th-TH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456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7CCF396-21FD-4CEC-A32E-433D43CF0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9527"/>
            <a:ext cx="10515600" cy="5687436"/>
          </a:xfrm>
          <a:solidFill>
            <a:srgbClr val="7030A0"/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>
                <a:solidFill>
                  <a:srgbClr val="FFC000"/>
                </a:solidFill>
              </a:rPr>
              <a:t>๓) การบูรณาการเพื่อถอดบทเรียนหรือหาวิธีการที่มีประสิทธิภาพจากกรณีศึกษา </a:t>
            </a:r>
            <a:r>
              <a:rPr lang="th-TH" sz="4000" dirty="0">
                <a:solidFill>
                  <a:schemeClr val="bg1"/>
                </a:solidFill>
              </a:rPr>
              <a:t>(</a:t>
            </a:r>
            <a:r>
              <a:rPr lang="en-US" sz="4000" dirty="0">
                <a:solidFill>
                  <a:schemeClr val="bg1"/>
                </a:solidFill>
              </a:rPr>
              <a:t>Best Practice</a:t>
            </a:r>
            <a:r>
              <a:rPr lang="th-TH" sz="4000" dirty="0">
                <a:solidFill>
                  <a:schemeClr val="bg1"/>
                </a:solidFill>
              </a:rPr>
              <a:t>) เช่น 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ถอดบทเรียนการบริหารสำนักเรียนบาลีของวัดโมลีโลกยารามโดยใช้ความรู้ด้านบริหารการศึกษาและพระพุทธศาสนาเพื่อสร้าง</a:t>
            </a:r>
            <a:r>
              <a:rPr lang="th-TH" sz="4000" dirty="0">
                <a:solidFill>
                  <a:srgbClr val="FFC000"/>
                </a:solidFill>
              </a:rPr>
              <a:t>รูปแบบหรือวิธีการบริหารสำนักเรียนพระปริยัติธรรมแผนกบาลีที่มีประสิทธิภาพของคณะสงฆ์ไทย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ถอดบทเรียนการปาฐกถาของหลวงพ่อปัญญา</a:t>
            </a:r>
            <a:r>
              <a:rPr lang="th-TH" sz="4000" dirty="0" err="1">
                <a:solidFill>
                  <a:schemeClr val="bg1"/>
                </a:solidFill>
              </a:rPr>
              <a:t>นั</a:t>
            </a:r>
            <a:r>
              <a:rPr lang="th-TH" sz="4000" dirty="0">
                <a:solidFill>
                  <a:schemeClr val="bg1"/>
                </a:solidFill>
              </a:rPr>
              <a:t>นทะโดยอาศัยความรู้ด้านวาทศิลป์ จิตวิทยา และคำสอนพระพุทธศาสนา เพื่อสร้าง</a:t>
            </a:r>
            <a:r>
              <a:rPr lang="th-TH" sz="4000" dirty="0">
                <a:solidFill>
                  <a:srgbClr val="FFC000"/>
                </a:solidFill>
              </a:rPr>
              <a:t>รูปแบบการปาฐกถาที่มีประสิทธิภาพ</a:t>
            </a:r>
          </a:p>
          <a:p>
            <a:pPr marL="0" indent="0" algn="thaiDist">
              <a:buNone/>
            </a:pPr>
            <a:endParaRPr lang="th-TH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601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7CCF396-21FD-4CEC-A32E-433D43CF0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9527"/>
            <a:ext cx="10515600" cy="5687436"/>
          </a:xfrm>
          <a:solidFill>
            <a:srgbClr val="7030A0"/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>
                <a:solidFill>
                  <a:srgbClr val="FFC000"/>
                </a:solidFill>
              </a:rPr>
              <a:t>๔) การบูรณาการเพื่อสร้างทฤษฎีหรือแนวคิดใหม่ </a:t>
            </a:r>
            <a:r>
              <a:rPr lang="th-TH" sz="4000" dirty="0">
                <a:solidFill>
                  <a:schemeClr val="bg1"/>
                </a:solidFill>
              </a:rPr>
              <a:t>เช่น 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การนำแนวคิดเรื่องความยุติธรรมในปรัชญาตะวันตกมาบูรณาการกับแนวคิดพระพุทธศาสนาเพื่อสร้าง</a:t>
            </a:r>
            <a:r>
              <a:rPr lang="th-TH" sz="4000" dirty="0">
                <a:solidFill>
                  <a:srgbClr val="FFC000"/>
                </a:solidFill>
              </a:rPr>
              <a:t>แนวคิดเรื่องความยุติธรรมเชิงพุทธบูรณาการ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การนำแนวคิดเรื่องสิทธิในปรัชญาตะวันตกมาบูรณาการกับแนวคิดพระพุทธศาสนาเพื่อสร้าง</a:t>
            </a:r>
            <a:r>
              <a:rPr lang="th-TH" sz="4000" dirty="0">
                <a:solidFill>
                  <a:srgbClr val="FFC000"/>
                </a:solidFill>
              </a:rPr>
              <a:t>แนวคิดเรื่องสิทธิเชิงพุทธบูรณาการ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การนำความจริงทางฟิสิกส์ใหม่มาบูรณาการกับคำสอนเกี่ยวกับโลกอย่างธาตุ ๔ เพื่อสร้าง</a:t>
            </a:r>
            <a:r>
              <a:rPr lang="th-TH" sz="4000" dirty="0">
                <a:solidFill>
                  <a:srgbClr val="FFC000"/>
                </a:solidFill>
              </a:rPr>
              <a:t>แนวคิดเกี่ยวกับสิ่งมีจริงในพุทธอภิปรัชญา</a:t>
            </a:r>
          </a:p>
        </p:txBody>
      </p:sp>
    </p:spTree>
    <p:extLst>
      <p:ext uri="{BB962C8B-B14F-4D97-AF65-F5344CB8AC3E}">
        <p14:creationId xmlns:p14="http://schemas.microsoft.com/office/powerpoint/2010/main" val="597973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29BD0A2-3897-40E8-925A-55B315359C4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th-TH" dirty="0"/>
              <a:t>ตัวอย่างการบูรณาการศาสตร์กับพระพุทธศาสนา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C30C778-8D94-46E8-BA69-0CA5584BB9A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การบูรณาการแนวคิดสุขภาวะองค์รวมกับคำสอนพระพุทธศาสนาอาจทำได้ ๓ แบบ/วิธี  </a:t>
            </a:r>
          </a:p>
          <a:p>
            <a:pPr algn="thaiDist"/>
            <a:r>
              <a:rPr lang="th-TH" sz="4000" dirty="0"/>
              <a:t>๑) การสร้าง</a:t>
            </a:r>
            <a:r>
              <a:rPr lang="th-TH" sz="4000" dirty="0">
                <a:solidFill>
                  <a:srgbClr val="FF0000"/>
                </a:solidFill>
              </a:rPr>
              <a:t>แนวคิดสุขภาวะองค์รวมแนวพุทธหรือเชิงพุทธบูรณาการ</a:t>
            </a:r>
            <a:r>
              <a:rPr lang="th-TH" sz="4000" dirty="0"/>
              <a:t>ด้วยการนำสุขภาวะองค์รวมของตะวันตกมาเป็นตัวอย่างแล้วตีความคำสอนภาวนา ๔ ของพระพุทธศาสนาให้เป็นสุขภาวะองค์รวมแนวพุทธโดยผสมผสานกับเนื้อหาของสุขภาวะองค์รวมตะวันตก</a:t>
            </a:r>
          </a:p>
        </p:txBody>
      </p:sp>
    </p:spTree>
    <p:extLst>
      <p:ext uri="{BB962C8B-B14F-4D97-AF65-F5344CB8AC3E}">
        <p14:creationId xmlns:p14="http://schemas.microsoft.com/office/powerpoint/2010/main" val="3362044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C30C778-8D94-46E8-BA69-0CA5584BB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027"/>
            <a:ext cx="10515600" cy="601994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4000" dirty="0"/>
              <a:t>  นำความหมายของสุขภาวะองค์รวมตะวันตกมาช่วยตีความขยายความคำสอนเรื่องภา</a:t>
            </a:r>
            <a:r>
              <a:rPr lang="th-TH" sz="4000" dirty="0" err="1"/>
              <a:t>วิต</a:t>
            </a:r>
            <a:r>
              <a:rPr lang="th-TH" sz="4000" dirty="0"/>
              <a:t> ๔ ในพระพุทธศาสนาทำให้ได้สุขภาวะองค์รวมแนวพุทธ</a:t>
            </a: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679B19E4-2D43-41B0-8032-DB79BEF99E5C}"/>
              </a:ext>
            </a:extLst>
          </p:cNvPr>
          <p:cNvSpPr txBox="1"/>
          <p:nvPr/>
        </p:nvSpPr>
        <p:spPr>
          <a:xfrm>
            <a:off x="5263540" y="1538434"/>
            <a:ext cx="2117841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/>
              <a:t>ภา</a:t>
            </a:r>
            <a:r>
              <a:rPr lang="th-TH" sz="3200" b="1" dirty="0" err="1"/>
              <a:t>วิต</a:t>
            </a:r>
            <a:r>
              <a:rPr lang="th-TH" sz="3200" b="1" dirty="0"/>
              <a:t>กาย</a:t>
            </a: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75497F3A-DBB3-4AD9-94C6-FC40A47DBF76}"/>
              </a:ext>
            </a:extLst>
          </p:cNvPr>
          <p:cNvSpPr txBox="1"/>
          <p:nvPr/>
        </p:nvSpPr>
        <p:spPr>
          <a:xfrm>
            <a:off x="1147212" y="1527987"/>
            <a:ext cx="2815187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/>
              <a:t>สุขภาวะทางกาย</a:t>
            </a: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1DC8C344-CDFB-47F5-8765-E2016558BC0C}"/>
              </a:ext>
            </a:extLst>
          </p:cNvPr>
          <p:cNvSpPr txBox="1"/>
          <p:nvPr/>
        </p:nvSpPr>
        <p:spPr>
          <a:xfrm>
            <a:off x="1130642" y="2288622"/>
            <a:ext cx="3036455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/>
              <a:t>สุขภาวะทางสังคม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B243F923-CF2B-47E2-AA6C-7C02838DF369}"/>
              </a:ext>
            </a:extLst>
          </p:cNvPr>
          <p:cNvSpPr txBox="1"/>
          <p:nvPr/>
        </p:nvSpPr>
        <p:spPr>
          <a:xfrm>
            <a:off x="5263540" y="2302143"/>
            <a:ext cx="2117841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/>
              <a:t>ภา</a:t>
            </a:r>
            <a:r>
              <a:rPr lang="th-TH" sz="3200" b="1" dirty="0" err="1"/>
              <a:t>วิต</a:t>
            </a:r>
            <a:r>
              <a:rPr lang="th-TH" sz="3200" b="1" dirty="0"/>
              <a:t>สีล</a:t>
            </a: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E2C89299-1FF7-46F1-9758-307A6A269A49}"/>
              </a:ext>
            </a:extLst>
          </p:cNvPr>
          <p:cNvSpPr txBox="1"/>
          <p:nvPr/>
        </p:nvSpPr>
        <p:spPr>
          <a:xfrm>
            <a:off x="1147212" y="3229704"/>
            <a:ext cx="2889078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/>
              <a:t>สุขภาวะทางจิต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DEA564F-1375-4641-B55A-64094386D550}"/>
              </a:ext>
            </a:extLst>
          </p:cNvPr>
          <p:cNvSpPr txBox="1"/>
          <p:nvPr/>
        </p:nvSpPr>
        <p:spPr>
          <a:xfrm>
            <a:off x="5311283" y="3115606"/>
            <a:ext cx="2117841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/>
              <a:t>ภา</a:t>
            </a:r>
            <a:r>
              <a:rPr lang="th-TH" sz="3200" b="1" dirty="0" err="1"/>
              <a:t>วิต</a:t>
            </a:r>
            <a:r>
              <a:rPr lang="th-TH" sz="3200" b="1" dirty="0"/>
              <a:t>จิต</a:t>
            </a: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E77A4449-EE86-46CE-A26F-75525987A412}"/>
              </a:ext>
            </a:extLst>
          </p:cNvPr>
          <p:cNvSpPr txBox="1"/>
          <p:nvPr/>
        </p:nvSpPr>
        <p:spPr>
          <a:xfrm>
            <a:off x="1130642" y="4103871"/>
            <a:ext cx="3118085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/>
              <a:t>สุขภาวะทางจิตวิญญาณ</a:t>
            </a:r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50BFC33F-E1F6-40C7-A74B-AADEEEECDEAD}"/>
              </a:ext>
            </a:extLst>
          </p:cNvPr>
          <p:cNvSpPr txBox="1"/>
          <p:nvPr/>
        </p:nvSpPr>
        <p:spPr>
          <a:xfrm>
            <a:off x="5263540" y="4103871"/>
            <a:ext cx="275515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/>
              <a:t>ภา</a:t>
            </a:r>
            <a:r>
              <a:rPr lang="th-TH" sz="3200" b="1" dirty="0" err="1"/>
              <a:t>วิต</a:t>
            </a:r>
            <a:r>
              <a:rPr lang="th-TH" sz="3200" b="1" dirty="0"/>
              <a:t>ปัญญา</a:t>
            </a:r>
          </a:p>
        </p:txBody>
      </p:sp>
      <p:sp>
        <p:nvSpPr>
          <p:cNvPr id="14" name="ลูกศร: ขวา 13">
            <a:extLst>
              <a:ext uri="{FF2B5EF4-FFF2-40B4-BE49-F238E27FC236}">
                <a16:creationId xmlns:a16="http://schemas.microsoft.com/office/drawing/2014/main" id="{D8346AE0-CA12-46C6-B492-9D9F2447662B}"/>
              </a:ext>
            </a:extLst>
          </p:cNvPr>
          <p:cNvSpPr/>
          <p:nvPr/>
        </p:nvSpPr>
        <p:spPr>
          <a:xfrm>
            <a:off x="6799730" y="1623955"/>
            <a:ext cx="8768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ลูกศร: ขวา 14">
            <a:extLst>
              <a:ext uri="{FF2B5EF4-FFF2-40B4-BE49-F238E27FC236}">
                <a16:creationId xmlns:a16="http://schemas.microsoft.com/office/drawing/2014/main" id="{312B522F-8874-4F60-A712-E9E6C9A167DC}"/>
              </a:ext>
            </a:extLst>
          </p:cNvPr>
          <p:cNvSpPr/>
          <p:nvPr/>
        </p:nvSpPr>
        <p:spPr>
          <a:xfrm>
            <a:off x="6799730" y="2343338"/>
            <a:ext cx="8768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ลูกศร: ขวา 15">
            <a:extLst>
              <a:ext uri="{FF2B5EF4-FFF2-40B4-BE49-F238E27FC236}">
                <a16:creationId xmlns:a16="http://schemas.microsoft.com/office/drawing/2014/main" id="{6DD51B6A-C7FD-43ED-B726-A46DE502AB72}"/>
              </a:ext>
            </a:extLst>
          </p:cNvPr>
          <p:cNvSpPr/>
          <p:nvPr/>
        </p:nvSpPr>
        <p:spPr>
          <a:xfrm>
            <a:off x="6799729" y="3084838"/>
            <a:ext cx="87680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ลูกศร: ขวา 16">
            <a:extLst>
              <a:ext uri="{FF2B5EF4-FFF2-40B4-BE49-F238E27FC236}">
                <a16:creationId xmlns:a16="http://schemas.microsoft.com/office/drawing/2014/main" id="{775616CE-36F5-41B4-BDB8-8544D975D7A1}"/>
              </a:ext>
            </a:extLst>
          </p:cNvPr>
          <p:cNvSpPr/>
          <p:nvPr/>
        </p:nvSpPr>
        <p:spPr>
          <a:xfrm>
            <a:off x="6942977" y="4153942"/>
            <a:ext cx="8768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กากบาท 1">
            <a:extLst>
              <a:ext uri="{FF2B5EF4-FFF2-40B4-BE49-F238E27FC236}">
                <a16:creationId xmlns:a16="http://schemas.microsoft.com/office/drawing/2014/main" id="{02ECA1BE-B7DF-41A1-B40F-CE45F0B8F6DA}"/>
              </a:ext>
            </a:extLst>
          </p:cNvPr>
          <p:cNvSpPr/>
          <p:nvPr/>
        </p:nvSpPr>
        <p:spPr>
          <a:xfrm>
            <a:off x="4534274" y="1701400"/>
            <a:ext cx="434109" cy="36106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กากบาท 17">
            <a:extLst>
              <a:ext uri="{FF2B5EF4-FFF2-40B4-BE49-F238E27FC236}">
                <a16:creationId xmlns:a16="http://schemas.microsoft.com/office/drawing/2014/main" id="{EDECFEB1-D938-4A7B-8821-DDFF6D2198BC}"/>
              </a:ext>
            </a:extLst>
          </p:cNvPr>
          <p:cNvSpPr/>
          <p:nvPr/>
        </p:nvSpPr>
        <p:spPr>
          <a:xfrm>
            <a:off x="4568028" y="2440858"/>
            <a:ext cx="434109" cy="36106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กากบาท 18">
            <a:extLst>
              <a:ext uri="{FF2B5EF4-FFF2-40B4-BE49-F238E27FC236}">
                <a16:creationId xmlns:a16="http://schemas.microsoft.com/office/drawing/2014/main" id="{04DE5FAF-4EBD-4C4B-A993-F95DDBB927BE}"/>
              </a:ext>
            </a:extLst>
          </p:cNvPr>
          <p:cNvSpPr/>
          <p:nvPr/>
        </p:nvSpPr>
        <p:spPr>
          <a:xfrm>
            <a:off x="4582337" y="3318122"/>
            <a:ext cx="434109" cy="36106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กากบาท 19">
            <a:extLst>
              <a:ext uri="{FF2B5EF4-FFF2-40B4-BE49-F238E27FC236}">
                <a16:creationId xmlns:a16="http://schemas.microsoft.com/office/drawing/2014/main" id="{123F2252-0895-4B6E-AC94-8F409ACFA9C3}"/>
              </a:ext>
            </a:extLst>
          </p:cNvPr>
          <p:cNvSpPr/>
          <p:nvPr/>
        </p:nvSpPr>
        <p:spPr>
          <a:xfrm>
            <a:off x="4546433" y="4259385"/>
            <a:ext cx="434109" cy="36106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53C7A48F-605C-4ADC-968B-F35F1EFE44DD}"/>
              </a:ext>
            </a:extLst>
          </p:cNvPr>
          <p:cNvSpPr txBox="1"/>
          <p:nvPr/>
        </p:nvSpPr>
        <p:spPr>
          <a:xfrm>
            <a:off x="8018692" y="1657854"/>
            <a:ext cx="3036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สุขภาวะทางกายแนวพุทธ</a:t>
            </a:r>
          </a:p>
        </p:txBody>
      </p:sp>
      <p:sp>
        <p:nvSpPr>
          <p:cNvPr id="21" name="กล่องข้อความ 20">
            <a:extLst>
              <a:ext uri="{FF2B5EF4-FFF2-40B4-BE49-F238E27FC236}">
                <a16:creationId xmlns:a16="http://schemas.microsoft.com/office/drawing/2014/main" id="{9559A466-64AD-4816-BAD5-819BA14CF80A}"/>
              </a:ext>
            </a:extLst>
          </p:cNvPr>
          <p:cNvSpPr txBox="1"/>
          <p:nvPr/>
        </p:nvSpPr>
        <p:spPr>
          <a:xfrm>
            <a:off x="8018692" y="2356348"/>
            <a:ext cx="3335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สุขภาวะทางสังคมแนวพุทธ</a:t>
            </a:r>
          </a:p>
        </p:txBody>
      </p:sp>
      <p:sp>
        <p:nvSpPr>
          <p:cNvPr id="22" name="กล่องข้อความ 21">
            <a:extLst>
              <a:ext uri="{FF2B5EF4-FFF2-40B4-BE49-F238E27FC236}">
                <a16:creationId xmlns:a16="http://schemas.microsoft.com/office/drawing/2014/main" id="{FDF2F14A-BEEF-425C-AE2B-685DDB320DA7}"/>
              </a:ext>
            </a:extLst>
          </p:cNvPr>
          <p:cNvSpPr txBox="1"/>
          <p:nvPr/>
        </p:nvSpPr>
        <p:spPr>
          <a:xfrm>
            <a:off x="8018692" y="3092078"/>
            <a:ext cx="3036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สุขภาวะทางจิตแนวพุทธ</a:t>
            </a: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513DF256-BD08-4824-B7D6-1A4AE8C59304}"/>
              </a:ext>
            </a:extLst>
          </p:cNvPr>
          <p:cNvSpPr txBox="1"/>
          <p:nvPr/>
        </p:nvSpPr>
        <p:spPr>
          <a:xfrm>
            <a:off x="8018692" y="4134648"/>
            <a:ext cx="32219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สุขภาวะทางปัญญา/</a:t>
            </a:r>
          </a:p>
          <a:p>
            <a:r>
              <a:rPr lang="th-TH" b="1" dirty="0">
                <a:solidFill>
                  <a:srgbClr val="FF0000"/>
                </a:solidFill>
              </a:rPr>
              <a:t>จิตวิญญาณแนวพุทธ</a:t>
            </a:r>
          </a:p>
        </p:txBody>
      </p:sp>
    </p:spTree>
    <p:extLst>
      <p:ext uri="{BB962C8B-B14F-4D97-AF65-F5344CB8AC3E}">
        <p14:creationId xmlns:p14="http://schemas.microsoft.com/office/powerpoint/2010/main" val="570376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C30C778-8D94-46E8-BA69-0CA5584BB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025"/>
            <a:ext cx="10515600" cy="601994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๒) การสร้าง</a:t>
            </a:r>
            <a:r>
              <a:rPr lang="th-TH" sz="4000" dirty="0">
                <a:solidFill>
                  <a:srgbClr val="FF0000"/>
                </a:solidFill>
              </a:rPr>
              <a:t>แนวทางการพัฒนาสุขภาวะองค์รวมเชิงพุทธบูรณาการ </a:t>
            </a:r>
            <a:r>
              <a:rPr lang="th-TH" sz="4000" dirty="0"/>
              <a:t>โดยนำวิธีการของศาสตร์สมัยใหม่และหลักปฏิบัติของพระพุทธศาสนามาสร้างแนวทางการพัฒนาสุขภาวะองค์รวมเชิงพุทธบูรณาการ</a:t>
            </a: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679B19E4-2D43-41B0-8032-DB79BEF99E5C}"/>
              </a:ext>
            </a:extLst>
          </p:cNvPr>
          <p:cNvSpPr txBox="1"/>
          <p:nvPr/>
        </p:nvSpPr>
        <p:spPr>
          <a:xfrm>
            <a:off x="5398219" y="2604217"/>
            <a:ext cx="1663576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/>
              <a:t>กายภาวนา</a:t>
            </a: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75497F3A-DBB3-4AD9-94C6-FC40A47DBF76}"/>
              </a:ext>
            </a:extLst>
          </p:cNvPr>
          <p:cNvSpPr txBox="1"/>
          <p:nvPr/>
        </p:nvSpPr>
        <p:spPr>
          <a:xfrm>
            <a:off x="1458362" y="2570520"/>
            <a:ext cx="360992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/>
              <a:t>การพัฒนาสุขภาวะทางกาย</a:t>
            </a:r>
          </a:p>
        </p:txBody>
      </p:sp>
      <p:sp>
        <p:nvSpPr>
          <p:cNvPr id="14" name="ลูกศร: ขวา 13">
            <a:extLst>
              <a:ext uri="{FF2B5EF4-FFF2-40B4-BE49-F238E27FC236}">
                <a16:creationId xmlns:a16="http://schemas.microsoft.com/office/drawing/2014/main" id="{D8346AE0-CA12-46C6-B492-9D9F2447662B}"/>
              </a:ext>
            </a:extLst>
          </p:cNvPr>
          <p:cNvSpPr/>
          <p:nvPr/>
        </p:nvSpPr>
        <p:spPr>
          <a:xfrm>
            <a:off x="6873703" y="2702132"/>
            <a:ext cx="488992" cy="4054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ลูกศร: ขวา 14">
            <a:extLst>
              <a:ext uri="{FF2B5EF4-FFF2-40B4-BE49-F238E27FC236}">
                <a16:creationId xmlns:a16="http://schemas.microsoft.com/office/drawing/2014/main" id="{312B522F-8874-4F60-A712-E9E6C9A167DC}"/>
              </a:ext>
            </a:extLst>
          </p:cNvPr>
          <p:cNvSpPr/>
          <p:nvPr/>
        </p:nvSpPr>
        <p:spPr>
          <a:xfrm>
            <a:off x="6853544" y="3228978"/>
            <a:ext cx="488992" cy="3452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ลูกศร: ขวา 15">
            <a:extLst>
              <a:ext uri="{FF2B5EF4-FFF2-40B4-BE49-F238E27FC236}">
                <a16:creationId xmlns:a16="http://schemas.microsoft.com/office/drawing/2014/main" id="{6DD51B6A-C7FD-43ED-B726-A46DE502AB72}"/>
              </a:ext>
            </a:extLst>
          </p:cNvPr>
          <p:cNvSpPr/>
          <p:nvPr/>
        </p:nvSpPr>
        <p:spPr>
          <a:xfrm>
            <a:off x="6895836" y="3779269"/>
            <a:ext cx="488993" cy="3823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ลูกศร: ขวา 16">
            <a:extLst>
              <a:ext uri="{FF2B5EF4-FFF2-40B4-BE49-F238E27FC236}">
                <a16:creationId xmlns:a16="http://schemas.microsoft.com/office/drawing/2014/main" id="{775616CE-36F5-41B4-BDB8-8544D975D7A1}"/>
              </a:ext>
            </a:extLst>
          </p:cNvPr>
          <p:cNvSpPr/>
          <p:nvPr/>
        </p:nvSpPr>
        <p:spPr>
          <a:xfrm>
            <a:off x="6988125" y="4313318"/>
            <a:ext cx="518291" cy="3823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TextBox 2">
            <a:extLst>
              <a:ext uri="{FF2B5EF4-FFF2-40B4-BE49-F238E27FC236}">
                <a16:creationId xmlns:a16="http://schemas.microsoft.com/office/drawing/2014/main" id="{5DEF9D88-0E5B-4223-8297-4D3879D8B963}"/>
              </a:ext>
            </a:extLst>
          </p:cNvPr>
          <p:cNvSpPr txBox="1"/>
          <p:nvPr/>
        </p:nvSpPr>
        <p:spPr>
          <a:xfrm>
            <a:off x="1431060" y="3107608"/>
            <a:ext cx="3850954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/>
              <a:t>การพัฒนาสุขภาวะทางสังคม</a:t>
            </a:r>
          </a:p>
        </p:txBody>
      </p:sp>
      <p:sp>
        <p:nvSpPr>
          <p:cNvPr id="19" name="TextBox 2">
            <a:extLst>
              <a:ext uri="{FF2B5EF4-FFF2-40B4-BE49-F238E27FC236}">
                <a16:creationId xmlns:a16="http://schemas.microsoft.com/office/drawing/2014/main" id="{4EB7DD2A-E4E1-41D3-A144-88EC6159C80D}"/>
              </a:ext>
            </a:extLst>
          </p:cNvPr>
          <p:cNvSpPr txBox="1"/>
          <p:nvPr/>
        </p:nvSpPr>
        <p:spPr>
          <a:xfrm>
            <a:off x="1431060" y="3644696"/>
            <a:ext cx="360992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/>
              <a:t>การพัฒนาสุขภาวะทางจิต</a:t>
            </a:r>
          </a:p>
        </p:txBody>
      </p:sp>
      <p:sp>
        <p:nvSpPr>
          <p:cNvPr id="20" name="TextBox 2">
            <a:extLst>
              <a:ext uri="{FF2B5EF4-FFF2-40B4-BE49-F238E27FC236}">
                <a16:creationId xmlns:a16="http://schemas.microsoft.com/office/drawing/2014/main" id="{1F535D28-64BC-4C2A-80CA-F36EFE40B423}"/>
              </a:ext>
            </a:extLst>
          </p:cNvPr>
          <p:cNvSpPr txBox="1"/>
          <p:nvPr/>
        </p:nvSpPr>
        <p:spPr>
          <a:xfrm>
            <a:off x="1493908" y="4155324"/>
            <a:ext cx="3609922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/>
              <a:t>การพัฒนาสุขภาวะทางจิต</a:t>
            </a:r>
          </a:p>
          <a:p>
            <a:r>
              <a:rPr lang="th-TH" sz="3200" b="1" dirty="0"/>
              <a:t>วิญญาณ</a:t>
            </a:r>
          </a:p>
        </p:txBody>
      </p:sp>
      <p:sp>
        <p:nvSpPr>
          <p:cNvPr id="21" name="TextBox 2">
            <a:extLst>
              <a:ext uri="{FF2B5EF4-FFF2-40B4-BE49-F238E27FC236}">
                <a16:creationId xmlns:a16="http://schemas.microsoft.com/office/drawing/2014/main" id="{6BF5113F-6345-4BEC-B5A0-ABE9E3B23F76}"/>
              </a:ext>
            </a:extLst>
          </p:cNvPr>
          <p:cNvSpPr txBox="1"/>
          <p:nvPr/>
        </p:nvSpPr>
        <p:spPr>
          <a:xfrm>
            <a:off x="5451937" y="3164361"/>
            <a:ext cx="128122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/>
              <a:t>สีลภาวนา</a:t>
            </a:r>
          </a:p>
        </p:txBody>
      </p:sp>
      <p:sp>
        <p:nvSpPr>
          <p:cNvPr id="22" name="TextBox 2">
            <a:extLst>
              <a:ext uri="{FF2B5EF4-FFF2-40B4-BE49-F238E27FC236}">
                <a16:creationId xmlns:a16="http://schemas.microsoft.com/office/drawing/2014/main" id="{F226DFE2-E59E-4C86-A85E-CA1773760F9F}"/>
              </a:ext>
            </a:extLst>
          </p:cNvPr>
          <p:cNvSpPr txBox="1"/>
          <p:nvPr/>
        </p:nvSpPr>
        <p:spPr>
          <a:xfrm>
            <a:off x="5451937" y="3754997"/>
            <a:ext cx="128122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/>
              <a:t>จิตภาวนา</a:t>
            </a:r>
          </a:p>
        </p:txBody>
      </p:sp>
      <p:sp>
        <p:nvSpPr>
          <p:cNvPr id="23" name="TextBox 2">
            <a:extLst>
              <a:ext uri="{FF2B5EF4-FFF2-40B4-BE49-F238E27FC236}">
                <a16:creationId xmlns:a16="http://schemas.microsoft.com/office/drawing/2014/main" id="{3A5A93B3-93BA-46C7-BCD5-8C4B893D596A}"/>
              </a:ext>
            </a:extLst>
          </p:cNvPr>
          <p:cNvSpPr txBox="1"/>
          <p:nvPr/>
        </p:nvSpPr>
        <p:spPr>
          <a:xfrm>
            <a:off x="5351699" y="4294571"/>
            <a:ext cx="1670996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/>
              <a:t>ปัญญาภาวนา</a:t>
            </a:r>
          </a:p>
        </p:txBody>
      </p:sp>
      <p:sp>
        <p:nvSpPr>
          <p:cNvPr id="2" name="กากบาท 1">
            <a:extLst>
              <a:ext uri="{FF2B5EF4-FFF2-40B4-BE49-F238E27FC236}">
                <a16:creationId xmlns:a16="http://schemas.microsoft.com/office/drawing/2014/main" id="{23651A97-7C60-468D-AA3D-EEAD2CFCBB4C}"/>
              </a:ext>
            </a:extLst>
          </p:cNvPr>
          <p:cNvSpPr/>
          <p:nvPr/>
        </p:nvSpPr>
        <p:spPr>
          <a:xfrm>
            <a:off x="5019791" y="2707616"/>
            <a:ext cx="310717" cy="310584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กากบาท 23">
            <a:extLst>
              <a:ext uri="{FF2B5EF4-FFF2-40B4-BE49-F238E27FC236}">
                <a16:creationId xmlns:a16="http://schemas.microsoft.com/office/drawing/2014/main" id="{25F91B56-B21F-4A0F-A839-7A900BFF112B}"/>
              </a:ext>
            </a:extLst>
          </p:cNvPr>
          <p:cNvSpPr/>
          <p:nvPr/>
        </p:nvSpPr>
        <p:spPr>
          <a:xfrm>
            <a:off x="5061662" y="3244875"/>
            <a:ext cx="310717" cy="310584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กากบาท 24">
            <a:extLst>
              <a:ext uri="{FF2B5EF4-FFF2-40B4-BE49-F238E27FC236}">
                <a16:creationId xmlns:a16="http://schemas.microsoft.com/office/drawing/2014/main" id="{DE035167-E5E8-4801-8648-EE0F4C750B5E}"/>
              </a:ext>
            </a:extLst>
          </p:cNvPr>
          <p:cNvSpPr/>
          <p:nvPr/>
        </p:nvSpPr>
        <p:spPr>
          <a:xfrm>
            <a:off x="5040982" y="3829650"/>
            <a:ext cx="310717" cy="310584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กากบาท 25">
            <a:extLst>
              <a:ext uri="{FF2B5EF4-FFF2-40B4-BE49-F238E27FC236}">
                <a16:creationId xmlns:a16="http://schemas.microsoft.com/office/drawing/2014/main" id="{1B53E15F-F46B-47EA-B63D-80C8A7A2440D}"/>
              </a:ext>
            </a:extLst>
          </p:cNvPr>
          <p:cNvSpPr/>
          <p:nvPr/>
        </p:nvSpPr>
        <p:spPr>
          <a:xfrm>
            <a:off x="5011319" y="4365729"/>
            <a:ext cx="310717" cy="310584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TextBox 2">
            <a:extLst>
              <a:ext uri="{FF2B5EF4-FFF2-40B4-BE49-F238E27FC236}">
                <a16:creationId xmlns:a16="http://schemas.microsoft.com/office/drawing/2014/main" id="{4DE0CB5A-4837-42F7-AEC4-502ADB0FF348}"/>
              </a:ext>
            </a:extLst>
          </p:cNvPr>
          <p:cNvSpPr txBox="1"/>
          <p:nvPr/>
        </p:nvSpPr>
        <p:spPr>
          <a:xfrm>
            <a:off x="7391730" y="2601352"/>
            <a:ext cx="3989372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FF0000"/>
                </a:solidFill>
              </a:rPr>
              <a:t>การพัฒนาสุขภาวะทางกายบูรณาการ</a:t>
            </a:r>
          </a:p>
        </p:txBody>
      </p:sp>
      <p:sp>
        <p:nvSpPr>
          <p:cNvPr id="29" name="TextBox 2">
            <a:extLst>
              <a:ext uri="{FF2B5EF4-FFF2-40B4-BE49-F238E27FC236}">
                <a16:creationId xmlns:a16="http://schemas.microsoft.com/office/drawing/2014/main" id="{2457FA3F-AA0B-40D4-86CD-41613DB4ACC7}"/>
              </a:ext>
            </a:extLst>
          </p:cNvPr>
          <p:cNvSpPr txBox="1"/>
          <p:nvPr/>
        </p:nvSpPr>
        <p:spPr>
          <a:xfrm>
            <a:off x="7364428" y="3164361"/>
            <a:ext cx="3989372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FF0000"/>
                </a:solidFill>
              </a:rPr>
              <a:t>การพัฒนาสุขภาวะทางสังคมบูรณาการ</a:t>
            </a:r>
          </a:p>
        </p:txBody>
      </p:sp>
      <p:sp>
        <p:nvSpPr>
          <p:cNvPr id="30" name="TextBox 2">
            <a:extLst>
              <a:ext uri="{FF2B5EF4-FFF2-40B4-BE49-F238E27FC236}">
                <a16:creationId xmlns:a16="http://schemas.microsoft.com/office/drawing/2014/main" id="{F6581C13-8984-4359-8BA6-FAAAF75C53C2}"/>
              </a:ext>
            </a:extLst>
          </p:cNvPr>
          <p:cNvSpPr txBox="1"/>
          <p:nvPr/>
        </p:nvSpPr>
        <p:spPr>
          <a:xfrm>
            <a:off x="7352037" y="3715436"/>
            <a:ext cx="398937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การพัฒนาสุขภาวะทางจิตบูรณาการ</a:t>
            </a:r>
          </a:p>
        </p:txBody>
      </p:sp>
      <p:sp>
        <p:nvSpPr>
          <p:cNvPr id="31" name="TextBox 2">
            <a:extLst>
              <a:ext uri="{FF2B5EF4-FFF2-40B4-BE49-F238E27FC236}">
                <a16:creationId xmlns:a16="http://schemas.microsoft.com/office/drawing/2014/main" id="{939311D5-8369-4A98-B5ED-F4C5B447ADD2}"/>
              </a:ext>
            </a:extLst>
          </p:cNvPr>
          <p:cNvSpPr txBox="1"/>
          <p:nvPr/>
        </p:nvSpPr>
        <p:spPr>
          <a:xfrm>
            <a:off x="7538482" y="4229471"/>
            <a:ext cx="3508209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การพัฒนาสุขภาวะทางปัญญา/จิตวิญญาณบูรณาการ</a:t>
            </a:r>
          </a:p>
        </p:txBody>
      </p:sp>
    </p:spTree>
    <p:extLst>
      <p:ext uri="{BB962C8B-B14F-4D97-AF65-F5344CB8AC3E}">
        <p14:creationId xmlns:p14="http://schemas.microsoft.com/office/powerpoint/2010/main" val="23019638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C30C778-8D94-46E8-BA69-0CA5584BB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748" y="390022"/>
            <a:ext cx="10515600" cy="601994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๓) การสร้าง</a:t>
            </a:r>
            <a:r>
              <a:rPr lang="th-TH" sz="4000" dirty="0">
                <a:solidFill>
                  <a:srgbClr val="FF0000"/>
                </a:solidFill>
              </a:rPr>
              <a:t>โปรแกรมหรือรูปแบบการพัฒนาสุขภาวะองค์รวมเชิงพุทธบูรณาการ </a:t>
            </a:r>
            <a:r>
              <a:rPr lang="th-TH" sz="4000" dirty="0"/>
              <a:t>โดยนำวิธีการของศาสตร์สมัยใหม่และหลักปฏิบัติของพระพุทธศาสนามาบูรณาการเพื่อสร้างกระบวนการหรือชุดกิจกรรมที่สามารถนำไปใช้จัดอบรมและทดลองได้</a:t>
            </a: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679B19E4-2D43-41B0-8032-DB79BEF99E5C}"/>
              </a:ext>
            </a:extLst>
          </p:cNvPr>
          <p:cNvSpPr txBox="1"/>
          <p:nvPr/>
        </p:nvSpPr>
        <p:spPr>
          <a:xfrm>
            <a:off x="5390171" y="2632075"/>
            <a:ext cx="1663576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/>
              <a:t>กายภาวนา</a:t>
            </a: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75497F3A-DBB3-4AD9-94C6-FC40A47DBF76}"/>
              </a:ext>
            </a:extLst>
          </p:cNvPr>
          <p:cNvSpPr txBox="1"/>
          <p:nvPr/>
        </p:nvSpPr>
        <p:spPr>
          <a:xfrm>
            <a:off x="1458362" y="2570520"/>
            <a:ext cx="360992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/>
              <a:t>การพัฒนาสุขภาวะทางกาย</a:t>
            </a:r>
          </a:p>
        </p:txBody>
      </p:sp>
      <p:sp>
        <p:nvSpPr>
          <p:cNvPr id="18" name="TextBox 2">
            <a:extLst>
              <a:ext uri="{FF2B5EF4-FFF2-40B4-BE49-F238E27FC236}">
                <a16:creationId xmlns:a16="http://schemas.microsoft.com/office/drawing/2014/main" id="{5DEF9D88-0E5B-4223-8297-4D3879D8B963}"/>
              </a:ext>
            </a:extLst>
          </p:cNvPr>
          <p:cNvSpPr txBox="1"/>
          <p:nvPr/>
        </p:nvSpPr>
        <p:spPr>
          <a:xfrm>
            <a:off x="1431060" y="3107608"/>
            <a:ext cx="3850954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/>
              <a:t>การพัฒนาสุขภาวะทางสังคม</a:t>
            </a:r>
          </a:p>
        </p:txBody>
      </p:sp>
      <p:sp>
        <p:nvSpPr>
          <p:cNvPr id="19" name="TextBox 2">
            <a:extLst>
              <a:ext uri="{FF2B5EF4-FFF2-40B4-BE49-F238E27FC236}">
                <a16:creationId xmlns:a16="http://schemas.microsoft.com/office/drawing/2014/main" id="{4EB7DD2A-E4E1-41D3-A144-88EC6159C80D}"/>
              </a:ext>
            </a:extLst>
          </p:cNvPr>
          <p:cNvSpPr txBox="1"/>
          <p:nvPr/>
        </p:nvSpPr>
        <p:spPr>
          <a:xfrm>
            <a:off x="1431060" y="3644696"/>
            <a:ext cx="360992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/>
              <a:t>การพัฒนาสุขภาวะทางจิต</a:t>
            </a:r>
          </a:p>
        </p:txBody>
      </p:sp>
      <p:sp>
        <p:nvSpPr>
          <p:cNvPr id="20" name="TextBox 2">
            <a:extLst>
              <a:ext uri="{FF2B5EF4-FFF2-40B4-BE49-F238E27FC236}">
                <a16:creationId xmlns:a16="http://schemas.microsoft.com/office/drawing/2014/main" id="{1F535D28-64BC-4C2A-80CA-F36EFE40B423}"/>
              </a:ext>
            </a:extLst>
          </p:cNvPr>
          <p:cNvSpPr txBox="1"/>
          <p:nvPr/>
        </p:nvSpPr>
        <p:spPr>
          <a:xfrm>
            <a:off x="1493908" y="4155324"/>
            <a:ext cx="3609922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/>
              <a:t>การพัฒนาสุขภาวะทางจิต</a:t>
            </a:r>
          </a:p>
          <a:p>
            <a:r>
              <a:rPr lang="th-TH" sz="3200" b="1" dirty="0"/>
              <a:t>วิญญาณ</a:t>
            </a:r>
          </a:p>
        </p:txBody>
      </p:sp>
      <p:sp>
        <p:nvSpPr>
          <p:cNvPr id="21" name="TextBox 2">
            <a:extLst>
              <a:ext uri="{FF2B5EF4-FFF2-40B4-BE49-F238E27FC236}">
                <a16:creationId xmlns:a16="http://schemas.microsoft.com/office/drawing/2014/main" id="{6BF5113F-6345-4BEC-B5A0-ABE9E3B23F76}"/>
              </a:ext>
            </a:extLst>
          </p:cNvPr>
          <p:cNvSpPr txBox="1"/>
          <p:nvPr/>
        </p:nvSpPr>
        <p:spPr>
          <a:xfrm>
            <a:off x="5526575" y="3155295"/>
            <a:ext cx="128122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/>
              <a:t>สีลภาวนา</a:t>
            </a:r>
          </a:p>
        </p:txBody>
      </p:sp>
      <p:sp>
        <p:nvSpPr>
          <p:cNvPr id="22" name="TextBox 2">
            <a:extLst>
              <a:ext uri="{FF2B5EF4-FFF2-40B4-BE49-F238E27FC236}">
                <a16:creationId xmlns:a16="http://schemas.microsoft.com/office/drawing/2014/main" id="{F226DFE2-E59E-4C86-A85E-CA1773760F9F}"/>
              </a:ext>
            </a:extLst>
          </p:cNvPr>
          <p:cNvSpPr txBox="1"/>
          <p:nvPr/>
        </p:nvSpPr>
        <p:spPr>
          <a:xfrm>
            <a:off x="5451937" y="3754997"/>
            <a:ext cx="128122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/>
              <a:t>จิตภาวนา</a:t>
            </a:r>
          </a:p>
        </p:txBody>
      </p:sp>
      <p:sp>
        <p:nvSpPr>
          <p:cNvPr id="23" name="TextBox 2">
            <a:extLst>
              <a:ext uri="{FF2B5EF4-FFF2-40B4-BE49-F238E27FC236}">
                <a16:creationId xmlns:a16="http://schemas.microsoft.com/office/drawing/2014/main" id="{3A5A93B3-93BA-46C7-BCD5-8C4B893D596A}"/>
              </a:ext>
            </a:extLst>
          </p:cNvPr>
          <p:cNvSpPr txBox="1"/>
          <p:nvPr/>
        </p:nvSpPr>
        <p:spPr>
          <a:xfrm>
            <a:off x="5351699" y="4294571"/>
            <a:ext cx="1670996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/>
              <a:t>ปัญญาภาวนา</a:t>
            </a:r>
          </a:p>
        </p:txBody>
      </p:sp>
      <p:sp>
        <p:nvSpPr>
          <p:cNvPr id="2" name="กากบาท 1">
            <a:extLst>
              <a:ext uri="{FF2B5EF4-FFF2-40B4-BE49-F238E27FC236}">
                <a16:creationId xmlns:a16="http://schemas.microsoft.com/office/drawing/2014/main" id="{23651A97-7C60-468D-AA3D-EEAD2CFCBB4C}"/>
              </a:ext>
            </a:extLst>
          </p:cNvPr>
          <p:cNvSpPr/>
          <p:nvPr/>
        </p:nvSpPr>
        <p:spPr>
          <a:xfrm>
            <a:off x="5019791" y="2707616"/>
            <a:ext cx="310717" cy="310584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กากบาท 23">
            <a:extLst>
              <a:ext uri="{FF2B5EF4-FFF2-40B4-BE49-F238E27FC236}">
                <a16:creationId xmlns:a16="http://schemas.microsoft.com/office/drawing/2014/main" id="{25F91B56-B21F-4A0F-A839-7A900BFF112B}"/>
              </a:ext>
            </a:extLst>
          </p:cNvPr>
          <p:cNvSpPr/>
          <p:nvPr/>
        </p:nvSpPr>
        <p:spPr>
          <a:xfrm>
            <a:off x="5061662" y="3244875"/>
            <a:ext cx="310717" cy="310584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กากบาท 24">
            <a:extLst>
              <a:ext uri="{FF2B5EF4-FFF2-40B4-BE49-F238E27FC236}">
                <a16:creationId xmlns:a16="http://schemas.microsoft.com/office/drawing/2014/main" id="{DE035167-E5E8-4801-8648-EE0F4C750B5E}"/>
              </a:ext>
            </a:extLst>
          </p:cNvPr>
          <p:cNvSpPr/>
          <p:nvPr/>
        </p:nvSpPr>
        <p:spPr>
          <a:xfrm>
            <a:off x="5040982" y="3829650"/>
            <a:ext cx="310717" cy="310584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กากบาท 25">
            <a:extLst>
              <a:ext uri="{FF2B5EF4-FFF2-40B4-BE49-F238E27FC236}">
                <a16:creationId xmlns:a16="http://schemas.microsoft.com/office/drawing/2014/main" id="{1B53E15F-F46B-47EA-B63D-80C8A7A2440D}"/>
              </a:ext>
            </a:extLst>
          </p:cNvPr>
          <p:cNvSpPr/>
          <p:nvPr/>
        </p:nvSpPr>
        <p:spPr>
          <a:xfrm>
            <a:off x="5011319" y="4365729"/>
            <a:ext cx="310717" cy="310584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TextBox 2">
            <a:extLst>
              <a:ext uri="{FF2B5EF4-FFF2-40B4-BE49-F238E27FC236}">
                <a16:creationId xmlns:a16="http://schemas.microsoft.com/office/drawing/2014/main" id="{939311D5-8369-4A98-B5ED-F4C5B447ADD2}"/>
              </a:ext>
            </a:extLst>
          </p:cNvPr>
          <p:cNvSpPr txBox="1"/>
          <p:nvPr/>
        </p:nvSpPr>
        <p:spPr>
          <a:xfrm>
            <a:off x="7629871" y="3164361"/>
            <a:ext cx="3508209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โปรแกรมการพัฒนาสุขภาวะองค์รวมเชิงพุทธบูรณาการ</a:t>
            </a:r>
          </a:p>
        </p:txBody>
      </p:sp>
      <p:sp>
        <p:nvSpPr>
          <p:cNvPr id="5" name="วงเล็บเหลี่ยมขวา 4">
            <a:extLst>
              <a:ext uri="{FF2B5EF4-FFF2-40B4-BE49-F238E27FC236}">
                <a16:creationId xmlns:a16="http://schemas.microsoft.com/office/drawing/2014/main" id="{0CBD02E0-7AD9-40A1-943F-BC18C54E7D53}"/>
              </a:ext>
            </a:extLst>
          </p:cNvPr>
          <p:cNvSpPr/>
          <p:nvPr/>
        </p:nvSpPr>
        <p:spPr>
          <a:xfrm>
            <a:off x="6944201" y="2847255"/>
            <a:ext cx="218206" cy="1690255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9" name="ลูกศรเชื่อมต่อแบบตรง 8">
            <a:extLst>
              <a:ext uri="{FF2B5EF4-FFF2-40B4-BE49-F238E27FC236}">
                <a16:creationId xmlns:a16="http://schemas.microsoft.com/office/drawing/2014/main" id="{7F988072-21EB-4E2E-9A5B-ECB3751CC660}"/>
              </a:ext>
            </a:extLst>
          </p:cNvPr>
          <p:cNvCxnSpPr>
            <a:cxnSpLocks/>
          </p:cNvCxnSpPr>
          <p:nvPr/>
        </p:nvCxnSpPr>
        <p:spPr>
          <a:xfrm>
            <a:off x="7162407" y="3692382"/>
            <a:ext cx="3994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69224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787F1-CB57-BA25-B65F-ACCC38C31CD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th-TH" dirty="0"/>
              <a:t>แนวคิดสุขภาวะองค์รวมแนวพุทธ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98D04-1EA7-C68B-7361-74731A219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8199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algn="thaiDist"/>
            <a:r>
              <a:rPr lang="th-TH" sz="4000" dirty="0"/>
              <a:t>ตาม</a:t>
            </a:r>
            <a:r>
              <a:rPr lang="th-TH" sz="4000" dirty="0">
                <a:solidFill>
                  <a:srgbClr val="FF0000"/>
                </a:solidFill>
              </a:rPr>
              <a:t>แนวคิดตะวันตก</a:t>
            </a:r>
            <a:r>
              <a:rPr lang="th-TH" sz="4000" dirty="0"/>
              <a:t>หรือศาสตร์สมัยใหม่ สุขภาวะองค์รวม คือ ความมีองค์ประกอบสำคัญที่เกี่ยวข้องกับการมีชีวิตที่ดีหรือมีความสุข ๔ อย่างหรือ ๔ ด้าน คือ</a:t>
            </a:r>
          </a:p>
          <a:p>
            <a:pPr algn="thaiDist"/>
            <a:r>
              <a:rPr lang="th-TH" sz="4000" dirty="0">
                <a:solidFill>
                  <a:srgbClr val="FF0000"/>
                </a:solidFill>
              </a:rPr>
              <a:t>๑. </a:t>
            </a:r>
            <a:r>
              <a:rPr lang="th-TH" sz="4000" b="1" dirty="0">
                <a:solidFill>
                  <a:srgbClr val="FF0000"/>
                </a:solidFill>
              </a:rPr>
              <a:t>สุขภาวะทางกาย </a:t>
            </a:r>
            <a:r>
              <a:rPr lang="th-TH" sz="4000" dirty="0"/>
              <a:t>(</a:t>
            </a:r>
            <a:r>
              <a:rPr lang="en-US" sz="4000" dirty="0"/>
              <a:t>Physical well-being</a:t>
            </a:r>
            <a:r>
              <a:rPr lang="th-TH" sz="4000" dirty="0"/>
              <a:t>) </a:t>
            </a:r>
            <a:r>
              <a:rPr lang="th-TH" sz="4000" dirty="0">
                <a:solidFill>
                  <a:srgbClr val="FF0000"/>
                </a:solidFill>
              </a:rPr>
              <a:t> </a:t>
            </a:r>
            <a:r>
              <a:rPr lang="th-TH" sz="4000" dirty="0"/>
              <a:t>หมายถึง </a:t>
            </a:r>
            <a:r>
              <a:rPr lang="th-TH" sz="4000" dirty="0">
                <a:solidFill>
                  <a:srgbClr val="FF0000"/>
                </a:solidFill>
              </a:rPr>
              <a:t>ร่างกาย</a:t>
            </a:r>
            <a:r>
              <a:rPr lang="th-TH" sz="4000" dirty="0"/>
              <a:t>ที่มีความเจริญเติบโตและพัฒนาการสมกับวัย สะอาด แข็งแรงสมบูรณ์ ปราศจากโรคภัยไข้เจ็บและทุพพลภาพ พร้อมทั้งมีภูมิคุ้มกันโรคหรือความต้านทานโรคเป็นอย่างดี มี</a:t>
            </a:r>
            <a:r>
              <a:rPr lang="th-TH" sz="4000" dirty="0">
                <a:solidFill>
                  <a:srgbClr val="FF0000"/>
                </a:solidFill>
              </a:rPr>
              <a:t>เศรษฐกิจหรือปัจจัยที่จำเป็น</a:t>
            </a:r>
            <a:r>
              <a:rPr lang="th-TH" sz="4000" dirty="0"/>
              <a:t>พอเพียง และมี</a:t>
            </a:r>
            <a:r>
              <a:rPr lang="th-TH" sz="4000" dirty="0">
                <a:solidFill>
                  <a:srgbClr val="FF0000"/>
                </a:solidFill>
              </a:rPr>
              <a:t>สิ่งแวดล้อม</a:t>
            </a:r>
            <a:r>
              <a:rPr lang="th-TH" sz="4000" dirty="0"/>
              <a:t>ที่ส่งเสริมสุขภาพ คำว่า กาย ในที่นี้หมายรวมถึง สิ่งต่างๆ ทางกายภาพด้วย จึงรวมถึงการมี</a:t>
            </a:r>
            <a:r>
              <a:rPr lang="th-TH" sz="4000" dirty="0">
                <a:solidFill>
                  <a:srgbClr val="FF0000"/>
                </a:solidFill>
              </a:rPr>
              <a:t>ปัจจัย ๔</a:t>
            </a:r>
            <a:r>
              <a:rPr lang="th-TH" sz="4000" dirty="0"/>
              <a:t> พอเพียง ได้รับการดูแลที่ดี สภาพแวดล้อมต่างๆ ดี มีคุณภาพชีวิตที่ดี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273851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10B49D-7352-1FE4-FC52-CEB39793F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A532D-ACCB-FAC5-C5A7-4096190F1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20" y="345688"/>
            <a:ext cx="11800220" cy="627813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     ๒. </a:t>
            </a:r>
            <a:r>
              <a:rPr lang="th-TH" sz="4000" b="1" dirty="0">
                <a:solidFill>
                  <a:srgbClr val="FF0000"/>
                </a:solidFill>
              </a:rPr>
              <a:t>สุขภาวะทางจิต </a:t>
            </a:r>
            <a:r>
              <a:rPr lang="th-TH" sz="4000" b="1" dirty="0"/>
              <a:t>(</a:t>
            </a:r>
            <a:r>
              <a:rPr lang="en-US" sz="4000" dirty="0"/>
              <a:t>Mental well-being</a:t>
            </a:r>
            <a:r>
              <a:rPr lang="th-TH" sz="4000" b="1" dirty="0"/>
              <a:t>) </a:t>
            </a:r>
            <a:r>
              <a:rPr lang="th-TH" sz="4000" dirty="0"/>
              <a:t>หมายถึง จิตใจที่</a:t>
            </a:r>
            <a:r>
              <a:rPr lang="th-TH" sz="4000" dirty="0">
                <a:solidFill>
                  <a:srgbClr val="FF0000"/>
                </a:solidFill>
              </a:rPr>
              <a:t>มีความสุข </a:t>
            </a:r>
            <a:r>
              <a:rPr lang="th-TH" sz="4000" dirty="0"/>
              <a:t>แจ่มใส ไม่มีความกังวล </a:t>
            </a:r>
            <a:r>
              <a:rPr lang="th-TH" sz="4000" dirty="0">
                <a:solidFill>
                  <a:srgbClr val="FF0000"/>
                </a:solidFill>
              </a:rPr>
              <a:t>มีเมตตาและไม่เห็นแก่ตัว </a:t>
            </a:r>
            <a:r>
              <a:rPr lang="th-TH" sz="4000" dirty="0"/>
              <a:t>จะเรียกว่า “</a:t>
            </a:r>
            <a:r>
              <a:rPr lang="th-TH" sz="4000" dirty="0">
                <a:solidFill>
                  <a:srgbClr val="FF0000"/>
                </a:solidFill>
              </a:rPr>
              <a:t>สุขภาพจิต</a:t>
            </a:r>
            <a:r>
              <a:rPr lang="th-TH" sz="4000" dirty="0"/>
              <a:t>” ก็ได้ดังที่</a:t>
            </a:r>
            <a:r>
              <a:rPr lang="th-TH" sz="4000" dirty="0">
                <a:solidFill>
                  <a:srgbClr val="FF0000"/>
                </a:solidFill>
              </a:rPr>
              <a:t>ศาสตราจารย์ นายแพทย์ฝน แสงสิงแก้ว </a:t>
            </a:r>
            <a:r>
              <a:rPr lang="th-TH" sz="4000" dirty="0"/>
              <a:t>ได้ให้ความหมายของสุขภาพจิตว่า คือ ชีวิตที่เป็นสุข ผู้ที่มีสุขภาพจิตดีมิได้หมายถึงการปราศจากโรค หรือโรคจิต  โรคประสาทเท่านั้น แต่หมายถึงผู้ที่</a:t>
            </a:r>
            <a:r>
              <a:rPr lang="th-TH" sz="4000" dirty="0">
                <a:solidFill>
                  <a:srgbClr val="FF0000"/>
                </a:solidFill>
              </a:rPr>
              <a:t>สามารถปรับตัวให้เข้ากับสังคมที่เปลี่ยนแปลงนี้ได้ </a:t>
            </a:r>
            <a:r>
              <a:rPr lang="th-TH" sz="4000" dirty="0"/>
              <a:t>โดยตัวเองไม่มีความขัดแย้ง ไม่เดือดร้อนและไม่ทำให้ผู้อื่นเดือดร้อนด้วย พึงพอใจในตนเอง ไม่ตกเป็นทาสของอารมณ์คือ ไม่ตกอยู่ในความรู้สึกผิด หรือหวาดวิตกต่างๆ เมื่อเผชิญกับความผิดหวังสามารถทนได้ </a:t>
            </a:r>
            <a:r>
              <a:rPr lang="th-TH" sz="4000" dirty="0">
                <a:solidFill>
                  <a:srgbClr val="FF0000"/>
                </a:solidFill>
              </a:rPr>
              <a:t>มีเจตคติที่ดีทั้งต่อตนเองและผู้อื่น มีความสามารถที่จะแก้ไขสถานการณ์ส่วนใหญ่ในวิถีชีวิตของ</a:t>
            </a:r>
            <a:r>
              <a:rPr lang="th-TH" sz="4000" dirty="0"/>
              <a:t> ตนเองได้เป็นอย่างดี </a:t>
            </a:r>
            <a:r>
              <a:rPr lang="th-TH" sz="4000" dirty="0">
                <a:solidFill>
                  <a:srgbClr val="FF0000"/>
                </a:solidFill>
              </a:rPr>
              <a:t>พอใจกับสิ่งเรียบง่ายและมีความเบิกบานอยู่เป็นนิจ รู้ความต้องการของชีวิต มีความรับผิดชอบ คิดบวก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9796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51E1EA-8E29-48C9-1D24-2354DB1367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855F7-3DBC-95DB-440B-CD5640F99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20" y="345688"/>
            <a:ext cx="11800220" cy="627813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     ๓. </a:t>
            </a:r>
            <a:r>
              <a:rPr lang="th-TH" sz="4000" b="1" dirty="0">
                <a:solidFill>
                  <a:srgbClr val="FF0000"/>
                </a:solidFill>
              </a:rPr>
              <a:t>สุขภาวะทางสังคม </a:t>
            </a:r>
            <a:r>
              <a:rPr lang="th-TH" sz="4000" dirty="0"/>
              <a:t>(</a:t>
            </a:r>
            <a:r>
              <a:rPr lang="en-US" sz="4000" dirty="0"/>
              <a:t>Social well-being</a:t>
            </a:r>
            <a:r>
              <a:rPr lang="th-TH" sz="4000" dirty="0"/>
              <a:t>)    หมายถึง ความผาสุกของครอบครัว สังคม และชุมชน ภาวะที่บุคคลในครอบครัว สังคม และชุมชน มีความสงบสุข มีความเอื้อเฟื้อเกื้อกูลกัน ไม่มีปัญหาความขัดแย้งและการใช้ความรุนแรง</a:t>
            </a:r>
          </a:p>
          <a:p>
            <a:pPr algn="thaiDist"/>
            <a:r>
              <a:rPr lang="th-TH" sz="4000" dirty="0"/>
              <a:t>    ๔. </a:t>
            </a:r>
            <a:r>
              <a:rPr lang="th-TH" sz="4000" b="1" dirty="0">
                <a:solidFill>
                  <a:srgbClr val="FF0000"/>
                </a:solidFill>
              </a:rPr>
              <a:t>สุขภาวะทางจิตวิญญาณ </a:t>
            </a:r>
            <a:r>
              <a:rPr lang="th-TH" sz="4000" dirty="0"/>
              <a:t>(</a:t>
            </a:r>
            <a:r>
              <a:rPr lang="en-US" sz="4000" dirty="0"/>
              <a:t>Spiritual</a:t>
            </a:r>
            <a:r>
              <a:rPr lang="th-TH" sz="4000" dirty="0"/>
              <a:t> </a:t>
            </a:r>
            <a:r>
              <a:rPr lang="en-US" sz="4000" dirty="0"/>
              <a:t>well-being</a:t>
            </a:r>
            <a:r>
              <a:rPr lang="th-TH" sz="4000" dirty="0"/>
              <a:t>) หมายถึง ความผาสุกของจิตที่ได้สัมผัส</a:t>
            </a:r>
            <a:r>
              <a:rPr lang="th-TH" sz="4000" dirty="0">
                <a:solidFill>
                  <a:srgbClr val="FF0000"/>
                </a:solidFill>
              </a:rPr>
              <a:t>สิ่งที่บุคคลยึดมั่นและเคารพสูงสุด</a:t>
            </a:r>
            <a:r>
              <a:rPr lang="th-TH" sz="4000" dirty="0"/>
              <a:t>ซึ่งทำให้เกิดความหวัง ความเชื่อมั่น </a:t>
            </a:r>
            <a:r>
              <a:rPr lang="th-TH" sz="4000" dirty="0">
                <a:solidFill>
                  <a:srgbClr val="FF0000"/>
                </a:solidFill>
              </a:rPr>
              <a:t>การมีที่พึ่งทางใจ </a:t>
            </a:r>
            <a:r>
              <a:rPr lang="th-TH" sz="4000" dirty="0"/>
              <a:t>สำหรับผู้นับถือพระเป็นเจ้า คือ การมีพระเป็นเจ้าเป็นที่ยึดเหนี่ยวทางจิตใจ และสำหรับชาวพุทธ คือ </a:t>
            </a:r>
            <a:r>
              <a:rPr lang="th-TH" sz="4000" dirty="0">
                <a:solidFill>
                  <a:srgbClr val="FF0000"/>
                </a:solidFill>
              </a:rPr>
              <a:t>การมีพระรัตนตรัยเป็นที่พึ่งซึ่งเป็นอันเดียวกับการมีตนเองเป็นที่พึ่งหรือการพึ่งตนเอง</a:t>
            </a:r>
            <a:r>
              <a:rPr lang="th-TH" sz="4000" dirty="0"/>
              <a:t> นอกจากนั้น ยังหมายถึงการมีความเมตตากรุณา ความเสียสละ การยินดีกับความสำเร็จหรือความสุขของผู้อื่น สุขภาวะทางจิตวิญญาณตามคำอธิบายนี้จึงมีส่วนที่ทับซ้อนกับสุขภาวะทางจิต เพราะหมายถึงการมีคุณธรรมด้วย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246304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97E6B9-90F0-6BEC-E655-756A4BAFE2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E0D7E-AB96-9799-5138-B74E81E95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20" y="345688"/>
            <a:ext cx="11800220" cy="627813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สุขภาวะทั้ง ๔ ด้าน จึง</a:t>
            </a:r>
            <a:r>
              <a:rPr lang="th-TH" sz="4000" dirty="0">
                <a:solidFill>
                  <a:srgbClr val="FF0000"/>
                </a:solidFill>
              </a:rPr>
              <a:t>มีความสัมพันธ์กันและมีผลกระทบต่อกันในลักษณะองค์รวม </a:t>
            </a:r>
          </a:p>
          <a:p>
            <a:pPr marL="0" indent="0" algn="thaiDist">
              <a:buNone/>
            </a:pPr>
            <a:r>
              <a:rPr lang="th-TH" sz="4000" dirty="0"/>
              <a:t> สุขภาวะแต่ละด้านต้องอาศัยกันหรือส่งผลกระทบต่อกัน เช่น สุขภาวะทางกายต้องอาศัยสุขภาวะทางจิต สังคม และจิตวิญญาณ สุขภาวะทางจิตก็ต้องอาศัยสุขภาวะทางกาย สังคม และจิตวิญญาณ  เป็นต้น    </a:t>
            </a:r>
          </a:p>
          <a:p>
            <a:pPr algn="thaiDist"/>
            <a:r>
              <a:rPr lang="th-TH" sz="4000" dirty="0"/>
              <a:t>นักวิชาการด้านพระพุทธศาสนา เช่น พระไพศาล วิสาโล ได้เสนอสุขภาวะองค์รวมตามแนวคำสอน</a:t>
            </a:r>
            <a:r>
              <a:rPr lang="th-TH" sz="4000" dirty="0">
                <a:solidFill>
                  <a:srgbClr val="FF0000"/>
                </a:solidFill>
              </a:rPr>
              <a:t>พระพุทธศาสนา</a:t>
            </a:r>
            <a:r>
              <a:rPr lang="th-TH" sz="4000" dirty="0"/>
              <a:t>โดยอาศัยหลัก “</a:t>
            </a:r>
            <a:r>
              <a:rPr lang="th-TH" sz="4000" dirty="0">
                <a:solidFill>
                  <a:srgbClr val="FF0000"/>
                </a:solidFill>
              </a:rPr>
              <a:t>ภาวนา/ภาวิต ๔</a:t>
            </a:r>
            <a:r>
              <a:rPr lang="th-TH" sz="4000" dirty="0"/>
              <a:t>” (ซึ่งประยุกต์จากคำสอนเรื่องคุณลักษณะของภิกษุผู้ฝึกตนแล้ว โดยตามนัยในพระสูตรอย่าโลณสูตร องฺ.ติก.และมหาจุนทสูตร องฺ.ทสก. หมายถึงผู้ฝึกอบรมจนบรรลุอรหัต) และ</a:t>
            </a:r>
            <a:r>
              <a:rPr lang="th-TH" sz="4000" dirty="0">
                <a:solidFill>
                  <a:srgbClr val="FF0000"/>
                </a:solidFill>
              </a:rPr>
              <a:t>แนวคิดสุขภาวะองค์รวมของตะวันตก </a:t>
            </a:r>
            <a:r>
              <a:rPr lang="th-TH" sz="4000" dirty="0"/>
              <a:t>คือ ถ้าบุคคลพัฒนาตนตามหลักภาวนา ๔ ก็จะมี</a:t>
            </a:r>
            <a:r>
              <a:rPr lang="th-TH" sz="4000" dirty="0">
                <a:solidFill>
                  <a:srgbClr val="FF0000"/>
                </a:solidFill>
              </a:rPr>
              <a:t>ความปกติสุข</a:t>
            </a:r>
            <a:r>
              <a:rPr lang="th-TH" sz="4000" dirty="0"/>
              <a:t>และ</a:t>
            </a:r>
            <a:r>
              <a:rPr lang="th-TH" sz="4000" dirty="0">
                <a:solidFill>
                  <a:srgbClr val="FF0000"/>
                </a:solidFill>
              </a:rPr>
              <a:t>ความเจริญ</a:t>
            </a:r>
            <a:r>
              <a:rPr lang="th-TH" sz="4000" dirty="0"/>
              <a:t>ตามแนวทางของพระพุทธศาสนาใน ๔ ด้าน ดังนี้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11528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4AD9C5C-CAE8-44AC-899D-81B1174C8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330"/>
            <a:ext cx="10515600" cy="591063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sz="4000" dirty="0"/>
              <a:t>	การวิจัยบูรณาการระหว่างสองสาขาวิชาอาจเรียกว่า “</a:t>
            </a:r>
            <a:r>
              <a:rPr lang="th-TH" sz="4000" dirty="0">
                <a:solidFill>
                  <a:srgbClr val="FF0000"/>
                </a:solidFill>
              </a:rPr>
              <a:t>การวิจัยสหวิทยาการ</a:t>
            </a:r>
            <a:r>
              <a:rPr lang="th-TH" sz="4000" dirty="0"/>
              <a:t>” (</a:t>
            </a:r>
            <a:r>
              <a:rPr lang="en-US" sz="4000" dirty="0"/>
              <a:t>Interdisciplinary Research</a:t>
            </a:r>
            <a:r>
              <a:rPr lang="th-TH" sz="4000" dirty="0"/>
              <a:t>)     (แต่การวิจัยสหวิทยาการบางแบบอาจไม่ใช่การวิจัยเชิงบูรณาการ) ถ้าบูรณาการเกินสองสาขาวิชาเรียกว่า “</a:t>
            </a:r>
            <a:r>
              <a:rPr lang="th-TH" sz="4000" dirty="0">
                <a:solidFill>
                  <a:srgbClr val="FF0000"/>
                </a:solidFill>
              </a:rPr>
              <a:t>การวิจัยพหุวิทยาการ</a:t>
            </a:r>
            <a:r>
              <a:rPr lang="th-TH" sz="4000" dirty="0"/>
              <a:t>” (</a:t>
            </a:r>
            <a:r>
              <a:rPr lang="en-US" sz="4000" dirty="0"/>
              <a:t>Multidisciplinary Research</a:t>
            </a:r>
            <a:r>
              <a:rPr lang="th-TH" sz="4000" dirty="0"/>
              <a:t>) แต่การวิจัยบูรณาการใน 1 สาขาวิชา (</a:t>
            </a:r>
            <a:r>
              <a:rPr lang="en-US" sz="4000" dirty="0"/>
              <a:t>Intradisciplinary Research</a:t>
            </a:r>
            <a:r>
              <a:rPr lang="th-TH" sz="4000" dirty="0"/>
              <a:t>) ก็มี คือ</a:t>
            </a:r>
            <a:r>
              <a:rPr lang="en-US" sz="4000" dirty="0"/>
              <a:t> </a:t>
            </a:r>
            <a:r>
              <a:rPr lang="th-TH" sz="4000" dirty="0"/>
              <a:t>เป็นการวิจัยของสหกลุ่มวิชาหรือหลายกลุ่มวิชา (</a:t>
            </a:r>
            <a:r>
              <a:rPr lang="en-US" sz="4000" dirty="0"/>
              <a:t>Multi-subdisciplines)</a:t>
            </a:r>
          </a:p>
          <a:p>
            <a:pPr marL="0" indent="0" algn="thaiDist">
              <a:buNone/>
            </a:pPr>
            <a:r>
              <a:rPr lang="th-TH" sz="4000" dirty="0"/>
              <a:t>	การวิจัยเชิงบูรณาการที่นำความรู้ในหลายศาสตร์มาสร้างองค์ความรู้ใหม่ที่ครอบคลุมและสมบูรณ์โดยไม่ได้อยู่ในศาสตร์หรือสาขาวิชาใดโดยเฉพาะ จัดเป็น</a:t>
            </a:r>
            <a:r>
              <a:rPr lang="th-TH" sz="4000" dirty="0">
                <a:solidFill>
                  <a:srgbClr val="FF0000"/>
                </a:solidFill>
              </a:rPr>
              <a:t>การวิจัยแบบข้ามศาสตร์หรือข้ามวิทยาการ </a:t>
            </a:r>
            <a:r>
              <a:rPr lang="th-TH" sz="4000" dirty="0"/>
              <a:t>(</a:t>
            </a:r>
            <a:r>
              <a:rPr lang="en-US" sz="4000" dirty="0"/>
              <a:t>Transdisciplinary Research</a:t>
            </a:r>
            <a:r>
              <a:rPr lang="th-TH" sz="4000" dirty="0"/>
              <a:t>) เช่น</a:t>
            </a:r>
          </a:p>
        </p:txBody>
      </p:sp>
    </p:spTree>
    <p:extLst>
      <p:ext uri="{BB962C8B-B14F-4D97-AF65-F5344CB8AC3E}">
        <p14:creationId xmlns:p14="http://schemas.microsoft.com/office/powerpoint/2010/main" val="42777307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FE9FA3-A2D8-9DE3-27C5-F11DB09B20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5EE89-4F99-B0E6-BC6C-D7ED07DD9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20" y="345688"/>
            <a:ext cx="11800220" cy="627813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๑) </a:t>
            </a:r>
            <a:r>
              <a:rPr lang="th-TH" sz="4000" b="1" dirty="0">
                <a:solidFill>
                  <a:srgbClr val="FF0000"/>
                </a:solidFill>
              </a:rPr>
              <a:t>สุขภาวะทางกาย </a:t>
            </a:r>
            <a:r>
              <a:rPr lang="th-TH" sz="4000" dirty="0"/>
              <a:t>(</a:t>
            </a:r>
            <a:r>
              <a:rPr lang="en-US" sz="4000" dirty="0"/>
              <a:t>Physical</a:t>
            </a:r>
            <a:r>
              <a:rPr lang="th-TH" sz="4000" dirty="0"/>
              <a:t>)</a:t>
            </a:r>
            <a:r>
              <a:rPr lang="en-US" sz="4000" dirty="0"/>
              <a:t> </a:t>
            </a:r>
            <a:r>
              <a:rPr lang="th-TH" sz="4000" dirty="0"/>
              <a:t>ได้แก่ ร่างกายที่แข็งแรง สมบูรณ์ปราศจากโรคภัยไข้เจ็บ และมีสิ่งแวดล้อมภายนอกที่ดี สะอาด ปลอดภัยเช่น มีน้ำสะอาด อากาศบริสุทธิ์ ป่าไม้สมบูรณ์สวยงาม ที่อยู่อาศัยสะอาดไม่มีขยะมูลฝอยเน่าเหม็น อาหารสะอาดถูกหลักอนามัย เป็นต้น  รวมทั้งการบริโภคใช้สอยในปัจจัย ๔ อย่างถูกต้องและเหมาะสม  และสามารถดำเนินชีวิตไปในทางที่ไม่เป็นอันตรายต่อสุขภาพของตนเอง ผู้ที่มีสุขภาวะด้านนี้ เรียกว่า “</a:t>
            </a:r>
            <a:r>
              <a:rPr lang="th-TH" sz="4000" dirty="0">
                <a:solidFill>
                  <a:srgbClr val="FF0000"/>
                </a:solidFill>
              </a:rPr>
              <a:t>ภาวิตกายบุคคล</a:t>
            </a:r>
            <a:r>
              <a:rPr lang="th-TH" sz="4000" dirty="0"/>
              <a:t>” หรือบุคคลผู้มีกายเจริญแล้ว</a:t>
            </a:r>
          </a:p>
          <a:p>
            <a:pPr algn="thaiDist"/>
            <a:r>
              <a:rPr lang="th-TH" sz="4000" dirty="0"/>
              <a:t>๒) </a:t>
            </a:r>
            <a:r>
              <a:rPr lang="th-TH" sz="4000" b="1" dirty="0">
                <a:solidFill>
                  <a:srgbClr val="FF0000"/>
                </a:solidFill>
              </a:rPr>
              <a:t>สุขภาวะทางสังคมหรือศีลธรรม </a:t>
            </a:r>
            <a:r>
              <a:rPr lang="th-TH" sz="4000" dirty="0"/>
              <a:t>(</a:t>
            </a:r>
            <a:r>
              <a:rPr lang="en-US" sz="4000" dirty="0"/>
              <a:t>Social/Moral</a:t>
            </a:r>
            <a:r>
              <a:rPr lang="th-TH" sz="4000" dirty="0"/>
              <a:t>)</a:t>
            </a:r>
            <a:r>
              <a:rPr lang="en-US" sz="4000" dirty="0"/>
              <a:t> </a:t>
            </a:r>
            <a:r>
              <a:rPr lang="th-TH" sz="4000" dirty="0"/>
              <a:t>ได้แก่ มีสิ่งแวดล้อมทางสังคมที่ดี    </a:t>
            </a:r>
            <a:r>
              <a:rPr lang="en-US" sz="4000" dirty="0"/>
              <a:t> </a:t>
            </a:r>
            <a:r>
              <a:rPr lang="th-TH" sz="4000" dirty="0"/>
              <a:t>มีคุณธรรม จริยธรรม</a:t>
            </a:r>
            <a:r>
              <a:rPr lang="en-US" sz="4000" dirty="0"/>
              <a:t> </a:t>
            </a:r>
            <a:r>
              <a:rPr lang="th-TH" sz="4000" dirty="0"/>
              <a:t>มีการจัดการเพื่อความสุขความเจริญของบุคคลในสังคม ปราศจากการเบียดเบียนซึ่งกันและกัน ผู้ที่มีสุขภาวะด้านนี้เรียกว่า “</a:t>
            </a:r>
            <a:r>
              <a:rPr lang="th-TH" sz="4000" dirty="0">
                <a:solidFill>
                  <a:srgbClr val="FF0000"/>
                </a:solidFill>
              </a:rPr>
              <a:t>ภาวิตสีลบุคคล</a:t>
            </a:r>
            <a:r>
              <a:rPr lang="th-TH" sz="4000" dirty="0"/>
              <a:t>” บุคคลผู้มีศีลเจริญแล้ว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176705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66B001-C789-C015-801A-7051F23BCE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EEBE9-0A86-2F09-C98F-CB103C746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20" y="345688"/>
            <a:ext cx="11800220" cy="627813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๓) </a:t>
            </a:r>
            <a:r>
              <a:rPr lang="th-TH" sz="4000" b="1" dirty="0">
                <a:solidFill>
                  <a:srgbClr val="FF0000"/>
                </a:solidFill>
              </a:rPr>
              <a:t>สุขภาวะทางจิตใจ </a:t>
            </a:r>
            <a:r>
              <a:rPr lang="th-TH" sz="4000" dirty="0"/>
              <a:t>(</a:t>
            </a:r>
            <a:r>
              <a:rPr lang="en-US" sz="4000" dirty="0"/>
              <a:t>Mental/Emotional</a:t>
            </a:r>
            <a:r>
              <a:rPr lang="th-TH" sz="4000" dirty="0"/>
              <a:t>)</a:t>
            </a:r>
            <a:r>
              <a:rPr lang="en-US" sz="4000" dirty="0"/>
              <a:t> </a:t>
            </a:r>
            <a:r>
              <a:rPr lang="th-TH" sz="4000" dirty="0"/>
              <a:t>ได้แก่ การที่มีจิตใจที่สดชื่น เบิกบาน แจ่มใส สงบสุข ไม่กลัดกลุ้ม มีความมั่นคงภายใน มีกำลังใจ ไม่ท้อแท้ หดหู่ เศร้าโศก และมีจิตใจที่อ่อนโยน มีเมตตา กรุณา สามารถเข้าถึงความสุขที่ประณีตได้ผู้ที่มีสุขภาวะด้านนี้เรียกว่า “</a:t>
            </a:r>
            <a:r>
              <a:rPr lang="th-TH" sz="4000" dirty="0">
                <a:solidFill>
                  <a:srgbClr val="FF0000"/>
                </a:solidFill>
              </a:rPr>
              <a:t>ภาวิตจิตบุคคล</a:t>
            </a:r>
            <a:r>
              <a:rPr lang="th-TH" sz="4000" dirty="0"/>
              <a:t>” บุคคลผู้มีจิตใจเจริญแล้ว</a:t>
            </a:r>
          </a:p>
          <a:p>
            <a:pPr algn="thaiDist"/>
            <a:r>
              <a:rPr lang="th-TH" sz="4000" dirty="0"/>
              <a:t>๔) </a:t>
            </a:r>
            <a:r>
              <a:rPr lang="th-TH" sz="4000" b="1" dirty="0">
                <a:solidFill>
                  <a:srgbClr val="FF0000"/>
                </a:solidFill>
              </a:rPr>
              <a:t>สุขภาวะทางปัญญา </a:t>
            </a:r>
            <a:r>
              <a:rPr lang="th-TH" sz="4000" dirty="0"/>
              <a:t>(</a:t>
            </a:r>
            <a:r>
              <a:rPr lang="en-US" sz="4000" dirty="0"/>
              <a:t>Intellectual</a:t>
            </a:r>
            <a:r>
              <a:rPr lang="th-TH" sz="4000" dirty="0"/>
              <a:t>)</a:t>
            </a:r>
            <a:r>
              <a:rPr lang="en-US" sz="4000" dirty="0"/>
              <a:t> </a:t>
            </a:r>
            <a:r>
              <a:rPr lang="th-TH" sz="4000" dirty="0"/>
              <a:t>ได้แก่ การที่มีความรู้และความคิดที่ดีงามและถูกต้อง มีความเข้าใจชีวิตและโลกอย่างถูกต้องตามความเป็นจริง สามารถอยู่กับความเป็นจริงของโลกและชีวิตได้อย่างปกติสุขและอย่างเข้าใจ มีการดำเนินชีวิตได้อย่างมีความสุข มีความรู้จักนึกคิด และพิจารณาด้วยเหตุผลจนสามารถแก้ปัญหา หรือหลุดพ้นจากความทุกข์ได้ และมีความสามารถในการดำเนินการให้สำเร็จได้ด้วยปัญญาด้วยความสามารถของตนเองและ</a:t>
            </a:r>
            <a:r>
              <a:rPr lang="th-TH" sz="4000" dirty="0">
                <a:solidFill>
                  <a:srgbClr val="FF0000"/>
                </a:solidFill>
              </a:rPr>
              <a:t>เป็นที่พึ่งของตนเอง</a:t>
            </a:r>
            <a:r>
              <a:rPr lang="th-TH" sz="4000" dirty="0"/>
              <a:t>ได้ ผู้ที่มีสุขภาวะด้านนี้เรียกว่า “</a:t>
            </a:r>
            <a:r>
              <a:rPr lang="th-TH" sz="4000" dirty="0">
                <a:solidFill>
                  <a:srgbClr val="FF0000"/>
                </a:solidFill>
              </a:rPr>
              <a:t>ภาวิตปัญญาบุคคล</a:t>
            </a:r>
            <a:r>
              <a:rPr lang="th-TH" sz="4000" dirty="0"/>
              <a:t>”บุคคลผู้มีปัญญาเจริญแล้ว</a:t>
            </a:r>
          </a:p>
          <a:p>
            <a:pPr marL="0" indent="0" algn="thaiDist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327845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3C52F0-F3E5-4C69-411E-46BBF8AE32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87C93-DFA8-4C43-B166-30377FFED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20" y="345688"/>
            <a:ext cx="11800220" cy="627813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4000" dirty="0"/>
              <a:t>   สุขภาวะองค์รวมตามแนวคิดของพระพุทธศาสนานี้ มีเนื้อหาหรือความหมายคล้ายคลึงกับสุขภาวะองค์รวมของตะวันตกเพราะแนวคิดสุขภาวะองค์รวมของตะวันตก</a:t>
            </a:r>
            <a:r>
              <a:rPr lang="th-TH" sz="4000" dirty="0">
                <a:solidFill>
                  <a:srgbClr val="FF0000"/>
                </a:solidFill>
              </a:rPr>
              <a:t>มีความคล้ายคลึงกับแนวคิดของพระพุทธศาสนาอย่างภาวนา ๔ และหลักการอื่นๆ</a:t>
            </a:r>
            <a:r>
              <a:rPr lang="th-TH" sz="4000" dirty="0"/>
              <a:t> รวมทั้งนักวิชาการด้านพระพุทธศาสนาก็ได้ใช้แนวคิดของตะวันตกมาเป็นแนวทางในการสร้างแนวคิดสุขภาวะองค์รวมของพระพุทธศาสนา</a:t>
            </a:r>
          </a:p>
          <a:p>
            <a:pPr marL="0" indent="0" algn="thaiDist">
              <a:buNone/>
            </a:pPr>
            <a:r>
              <a:rPr lang="th-TH" sz="4000" dirty="0"/>
              <a:t>    สุขภาวะองค์รวมข้อที่อาจดูต่างกัน คือ ข้อที่ ๔ ในสุขภาวะองค์รวมตามแนวคิดพระพุทธศาสนา คือ สุขภาวะทางปัญญา ส่วนตามแนวคิดตะวันตก คือ สุขภาวะทางจิตวิญญาณ แต่ถ้าพิจารณาให้ดี อาจบอกได้ว่า ไม่ต่างกัน เพราะ</a:t>
            </a:r>
            <a:r>
              <a:rPr lang="th-TH" sz="4000" dirty="0">
                <a:solidFill>
                  <a:srgbClr val="FF0000"/>
                </a:solidFill>
              </a:rPr>
              <a:t>สุขภาวะทางจิตวิญญาณก็แฝงอยู่ในสุขภาวะทางจิตและสุขภาวะทางปัญญา </a:t>
            </a:r>
            <a:r>
              <a:rPr lang="th-TH" sz="4000" dirty="0"/>
              <a:t>ได้แก่ การมีความมั่นคงภายใน การมีคุณธรรม เช่น ความเมตตา ซึ่งเป็นส่วนหนึ่งของสุขภาวะทางจิต และการพึ่งตนเองได้ซึ่งเป็นส่วนหนึ่งของสุขภาวะทางปัญญา ก็คือ สุขภาวะทางจิตวิญญาณ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249811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4E091E-3982-4606-D64C-5A7F5E905B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EA4BE-BE99-9C3B-BCD9-ACB1E5517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20" y="345688"/>
            <a:ext cx="11800220" cy="627813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4000" dirty="0"/>
              <a:t>   ดังนั้น </a:t>
            </a:r>
            <a:r>
              <a:rPr lang="th-TH" sz="4000" dirty="0">
                <a:solidFill>
                  <a:srgbClr val="FF0000"/>
                </a:solidFill>
              </a:rPr>
              <a:t>สุขภาวะองค์รวมของพระพุทธศาสนาจึงหมายถึง การมีสภาพชีวิตที่ดีงาม มีความปกติสุข และมีความเจริญในด้านคุณธรรม จริยธรรม ตั้งแต่ระดับปุถุชนจนถึงพระอรหันต์ </a:t>
            </a:r>
            <a:r>
              <a:rPr lang="th-TH" sz="4000" dirty="0"/>
              <a:t>ซึ่งต้องอาศัยปัจจัยหรือองค์ประกอบที่ดีงามหรือสมบูรณ์เหมาะสม ๔ อย่าง </a:t>
            </a:r>
            <a:r>
              <a:rPr lang="th-TH" sz="4000" dirty="0">
                <a:solidFill>
                  <a:srgbClr val="FF0000"/>
                </a:solidFill>
              </a:rPr>
              <a:t>สุขภาวะองค์รวมจึงเป็นเป้าหมายและเป็นผลของการปฏิบัติตามหลักการหรือคำสอนของพระพุทธศาสนา ตั้งแต่ระดับต่ำจนถึงระดับสูง ครอบคลุมทั้งทางโลกและทางธรรม</a:t>
            </a:r>
          </a:p>
          <a:p>
            <a:pPr marL="0" indent="0" algn="thaiDist">
              <a:buNone/>
            </a:pPr>
            <a:r>
              <a:rPr lang="th-TH" sz="4000" dirty="0"/>
              <a:t>    การปฏิบัติเพื่อการเข้าถึงสุขภาวะองค์รวมดังกล่าว ก็คือ การพัฒนาตนตามหลักการของพระพุทธศาสนา ซึ่งมีหลายหลักการแต่มีความเกี่ยวโยงกัน โดยมี</a:t>
            </a:r>
            <a:r>
              <a:rPr lang="th-TH" sz="4000" dirty="0">
                <a:solidFill>
                  <a:srgbClr val="FF0000"/>
                </a:solidFill>
              </a:rPr>
              <a:t>หลักการใหญ่คือ เรื่องภาวนา ๔ </a:t>
            </a:r>
            <a:r>
              <a:rPr lang="th-TH" sz="4000" dirty="0"/>
              <a:t>ซึ่งสมเด็จพระพุทธโฆษาจารย์ (ป.อ.ปยุตฺโต) ได้สังเคราะห์ขึ้นมาจากคำสอนในพระไตรปิฎก คือ เรื่องผู้ได้เจริญกาย ศีล จิต และปัญญาแล้ว ให้กลายมาเป็นหลักการเจริญหรือหลักการพัฒนาซึ่งเชื่อมโยงกับหลักการหรือคำสอนอีกหลายคำสอน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852563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457C72-D795-BC9B-B67E-180DF21C0565}"/>
              </a:ext>
            </a:extLst>
          </p:cNvPr>
          <p:cNvSpPr txBox="1"/>
          <p:nvPr/>
        </p:nvSpPr>
        <p:spPr>
          <a:xfrm>
            <a:off x="1743307" y="2768181"/>
            <a:ext cx="1382751" cy="76944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th-TH" sz="4400" dirty="0"/>
              <a:t>สุขภาพ</a:t>
            </a:r>
            <a:endParaRPr lang="en-US" sz="4400" dirty="0"/>
          </a:p>
        </p:txBody>
      </p:sp>
      <p:sp>
        <p:nvSpPr>
          <p:cNvPr id="3" name="Equals 2">
            <a:extLst>
              <a:ext uri="{FF2B5EF4-FFF2-40B4-BE49-F238E27FC236}">
                <a16:creationId xmlns:a16="http://schemas.microsoft.com/office/drawing/2014/main" id="{8F9DA07E-EFBF-88CE-195E-E3D7365C202C}"/>
              </a:ext>
            </a:extLst>
          </p:cNvPr>
          <p:cNvSpPr/>
          <p:nvPr/>
        </p:nvSpPr>
        <p:spPr>
          <a:xfrm>
            <a:off x="3149641" y="3013511"/>
            <a:ext cx="936703" cy="278780"/>
          </a:xfrm>
          <a:prstGeom prst="mathEqual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A94892-5644-AF2A-C4A0-98D39092F6CE}"/>
              </a:ext>
            </a:extLst>
          </p:cNvPr>
          <p:cNvSpPr txBox="1"/>
          <p:nvPr/>
        </p:nvSpPr>
        <p:spPr>
          <a:xfrm>
            <a:off x="4315313" y="2732052"/>
            <a:ext cx="271260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sz="4400" dirty="0"/>
              <a:t>สุขภาวะองค์รวม</a:t>
            </a:r>
            <a:endParaRPr lang="en-US" sz="4400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105DF924-865D-02A3-64AE-6B2ABDCE492B}"/>
              </a:ext>
            </a:extLst>
          </p:cNvPr>
          <p:cNvSpPr/>
          <p:nvPr/>
        </p:nvSpPr>
        <p:spPr>
          <a:xfrm>
            <a:off x="7256884" y="3004593"/>
            <a:ext cx="758283" cy="2787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5B8B3D-15F5-C904-0252-4220EDC2E1F5}"/>
              </a:ext>
            </a:extLst>
          </p:cNvPr>
          <p:cNvSpPr txBox="1"/>
          <p:nvPr/>
        </p:nvSpPr>
        <p:spPr>
          <a:xfrm>
            <a:off x="8244136" y="2759262"/>
            <a:ext cx="1505414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sz="4400" dirty="0"/>
              <a:t>ชีวิตที่ดี</a:t>
            </a:r>
            <a:endParaRPr lang="en-US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F9055C-98AE-C186-B0AC-B3F99CDC6E55}"/>
              </a:ext>
            </a:extLst>
          </p:cNvPr>
          <p:cNvSpPr txBox="1"/>
          <p:nvPr/>
        </p:nvSpPr>
        <p:spPr>
          <a:xfrm>
            <a:off x="2810108" y="747132"/>
            <a:ext cx="6568068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4800" dirty="0"/>
              <a:t>สุขภาวะองค์รวมตามแนวคิดตะวันตก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275306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D1C84B-2331-87E8-E6FD-B1859B11EF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1EB114-9C2A-E6DE-8FBA-682467E210EA}"/>
              </a:ext>
            </a:extLst>
          </p:cNvPr>
          <p:cNvSpPr txBox="1"/>
          <p:nvPr/>
        </p:nvSpPr>
        <p:spPr>
          <a:xfrm>
            <a:off x="1761893" y="2732052"/>
            <a:ext cx="1382751" cy="76944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th-TH" sz="4400" dirty="0"/>
              <a:t>สุขภาพ</a:t>
            </a:r>
            <a:endParaRPr lang="en-US" sz="4400" dirty="0"/>
          </a:p>
        </p:txBody>
      </p:sp>
      <p:sp>
        <p:nvSpPr>
          <p:cNvPr id="3" name="Equals 2">
            <a:extLst>
              <a:ext uri="{FF2B5EF4-FFF2-40B4-BE49-F238E27FC236}">
                <a16:creationId xmlns:a16="http://schemas.microsoft.com/office/drawing/2014/main" id="{8CFBD1AB-2E1C-D1F2-5DC1-0DFA6B495917}"/>
              </a:ext>
            </a:extLst>
          </p:cNvPr>
          <p:cNvSpPr/>
          <p:nvPr/>
        </p:nvSpPr>
        <p:spPr>
          <a:xfrm>
            <a:off x="3267309" y="3010832"/>
            <a:ext cx="936703" cy="278780"/>
          </a:xfrm>
          <a:prstGeom prst="mathEqual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0ABA93-1F26-36C3-B6C3-12880947FA59}"/>
              </a:ext>
            </a:extLst>
          </p:cNvPr>
          <p:cNvSpPr txBox="1"/>
          <p:nvPr/>
        </p:nvSpPr>
        <p:spPr>
          <a:xfrm>
            <a:off x="4326677" y="2732051"/>
            <a:ext cx="271260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sz="4400" dirty="0"/>
              <a:t>สุขภาวะองค์รวม</a:t>
            </a:r>
            <a:endParaRPr lang="en-US" sz="4400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4F68B203-FB90-51B8-3892-9769B73CF9F0}"/>
              </a:ext>
            </a:extLst>
          </p:cNvPr>
          <p:cNvSpPr/>
          <p:nvPr/>
        </p:nvSpPr>
        <p:spPr>
          <a:xfrm>
            <a:off x="7161944" y="2943926"/>
            <a:ext cx="758283" cy="2787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13777C-D76E-D07D-E851-EE0DBE035D30}"/>
              </a:ext>
            </a:extLst>
          </p:cNvPr>
          <p:cNvSpPr txBox="1"/>
          <p:nvPr/>
        </p:nvSpPr>
        <p:spPr>
          <a:xfrm>
            <a:off x="2453268" y="724830"/>
            <a:ext cx="7917366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4800" dirty="0"/>
              <a:t>สุขภาวะองค์รวมตามแนวคิดพระพุทธศาสนา</a:t>
            </a:r>
            <a:endParaRPr lang="en-US" sz="4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EC8665-409F-5E74-92AE-53C20813D7C8}"/>
              </a:ext>
            </a:extLst>
          </p:cNvPr>
          <p:cNvSpPr txBox="1"/>
          <p:nvPr/>
        </p:nvSpPr>
        <p:spPr>
          <a:xfrm>
            <a:off x="8042892" y="2320116"/>
            <a:ext cx="3066585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sz="4000" dirty="0"/>
              <a:t>-ชีวิตที่ดี</a:t>
            </a:r>
          </a:p>
          <a:p>
            <a:r>
              <a:rPr lang="th-TH" sz="4000" dirty="0"/>
              <a:t>-คุณธรรม จริยธรรม</a:t>
            </a:r>
          </a:p>
          <a:p>
            <a:r>
              <a:rPr lang="th-TH" sz="4000" dirty="0"/>
              <a:t>- มรรคผล นิพพาน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120427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D0E24-42A9-7E10-6CCE-D62FC3CEF0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th-TH" dirty="0"/>
              <a:t>แนวทางการพัฒนาสุขภาวะองค์รวมตามแนวศาสตร์สมัยใหม่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8B4D0-AF29-E574-5382-0EFBF6357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510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sz="4000" dirty="0"/>
              <a:t>การพัฒนาสุขภาวะองค์รวมด้วยวิธีการของศาสตร์สมัยใหม่ประกอบไปด้วยวิธีการจำนวนมากที่ส่งเสริมให้เกิดสุขภาวะทั้ง ๔ ด้าน เช่น</a:t>
            </a:r>
          </a:p>
          <a:p>
            <a:pPr algn="thaiDist"/>
            <a:r>
              <a:rPr lang="th-TH" sz="4000" dirty="0">
                <a:solidFill>
                  <a:srgbClr val="FF0000"/>
                </a:solidFill>
              </a:rPr>
              <a:t>๑) การพัฒนาสุขภาวะทางกาย </a:t>
            </a:r>
            <a:r>
              <a:rPr lang="en-US" sz="4000" dirty="0"/>
              <a:t>: </a:t>
            </a:r>
            <a:r>
              <a:rPr lang="th-TH" sz="4000" dirty="0"/>
              <a:t>การออกกำลังกาย, รับประทานอาหารที่มีประโยชน์, พักผ่อนให้เพียงพอ หลีกเลี่ยงสิ่งเสพติด</a:t>
            </a:r>
          </a:p>
          <a:p>
            <a:pPr algn="thaiDist"/>
            <a:r>
              <a:rPr lang="th-TH" sz="4000" dirty="0">
                <a:solidFill>
                  <a:srgbClr val="FF0000"/>
                </a:solidFill>
              </a:rPr>
              <a:t>๒) การพัฒนาสุขภาวะทางสังคม </a:t>
            </a:r>
            <a:r>
              <a:rPr lang="en-US" sz="4000" dirty="0"/>
              <a:t>: </a:t>
            </a:r>
            <a:r>
              <a:rPr lang="th-TH" sz="4000" dirty="0"/>
              <a:t>การมีส่วนร่วมในกิจกรรมทางสังคม, การสร้างความสัมพันธ์ที่ดีกับคนรอบข้าง</a:t>
            </a:r>
          </a:p>
          <a:p>
            <a:pPr algn="thaiDist"/>
            <a:r>
              <a:rPr lang="th-TH" sz="4000" dirty="0">
                <a:solidFill>
                  <a:srgbClr val="FF0000"/>
                </a:solidFill>
              </a:rPr>
              <a:t>๓) การพัฒนาสุขภาวะทางจิต </a:t>
            </a:r>
            <a:r>
              <a:rPr lang="en-US" sz="4000" dirty="0"/>
              <a:t>: </a:t>
            </a:r>
            <a:r>
              <a:rPr lang="th-TH" sz="4000" dirty="0"/>
              <a:t>การฝึกสมาธิ, การฝึกโยคะ, กิจกรรมที่ช่วยผ่อนคลาย, การมองโลกในแง่บวก</a:t>
            </a:r>
          </a:p>
        </p:txBody>
      </p:sp>
    </p:spTree>
    <p:extLst>
      <p:ext uri="{BB962C8B-B14F-4D97-AF65-F5344CB8AC3E}">
        <p14:creationId xmlns:p14="http://schemas.microsoft.com/office/powerpoint/2010/main" val="33364690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8B4D0-AF29-E574-5382-0EFBF6357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874"/>
            <a:ext cx="10515600" cy="626585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>
                <a:solidFill>
                  <a:srgbClr val="FF0000"/>
                </a:solidFill>
              </a:rPr>
              <a:t>๔) การพัฒนาสุขภาวะทางจิตวิญญาณ </a:t>
            </a:r>
            <a:r>
              <a:rPr lang="en-US" sz="4000" dirty="0"/>
              <a:t>: </a:t>
            </a:r>
            <a:r>
              <a:rPr lang="th-TH" sz="4000" dirty="0"/>
              <a:t>การมีศรัทธาในศาสนา, การฝึกสติเพื่อช่วยให้เข้าใจตนเองมากขึ้นและสามารถจัดการกับอารมณ์ได้มากขึ้น</a:t>
            </a:r>
          </a:p>
          <a:p>
            <a:pPr algn="thaiDist"/>
            <a:r>
              <a:rPr lang="th-TH" sz="4000" dirty="0"/>
              <a:t>วิธีการพัฒนาสุขภาวะด้านต่าง ๆ บางวิธีสามารถพัฒนาได้มากกว่าหนึ่งด้าน เช่น การฝึกสติหรือสมาธิ และการพัฒนาสุขภาวะแต่ละด้านจะส่งผลต่อการพัฒนาสุขภาวะด้านอื่นด้วย</a:t>
            </a:r>
          </a:p>
        </p:txBody>
      </p:sp>
    </p:spTree>
    <p:extLst>
      <p:ext uri="{BB962C8B-B14F-4D97-AF65-F5344CB8AC3E}">
        <p14:creationId xmlns:p14="http://schemas.microsoft.com/office/powerpoint/2010/main" val="21260520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D0E24-42A9-7E10-6CCE-D62FC3CEF0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th-TH" dirty="0"/>
              <a:t>การพัฒนาสุขภาวะองค์รวมด้วยหลักธรรมพระพุทธศาสนา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8B4D0-AF29-E574-5382-0EFBF6357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510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sz="4000" dirty="0"/>
              <a:t>การพัฒนาสุขภาวะองค์รวมด้วยหลักการในพระไตรปิฎกจึงอาจกล่าวอย่างง่ายๆ ว่า เป็น</a:t>
            </a:r>
            <a:r>
              <a:rPr lang="th-TH" sz="4000" dirty="0">
                <a:solidFill>
                  <a:srgbClr val="FF0000"/>
                </a:solidFill>
              </a:rPr>
              <a:t>การพัฒนาตามหลักภาวนา ๔ </a:t>
            </a:r>
            <a:r>
              <a:rPr lang="th-TH" sz="4000" dirty="0"/>
              <a:t>ซึ่งภาวนา ๔ ที่นำมาประยุกต์ใช้นี้ก็</a:t>
            </a:r>
            <a:r>
              <a:rPr lang="th-TH" sz="4000" dirty="0">
                <a:solidFill>
                  <a:srgbClr val="FF0000"/>
                </a:solidFill>
              </a:rPr>
              <a:t>ไม่ได้ตรงกับคำสอนในพระสูตรโดยตรง </a:t>
            </a:r>
            <a:r>
              <a:rPr lang="th-TH" sz="4000" dirty="0"/>
              <a:t>เพราะตามพระสูตรหมายถึงผู้ฝึกฝนตนจนบรรลุอรหัตแล้ว และตามคำอธิบายของอรรถกถา ผู้มีกายอันเจริญแล้วคือ ผู้เจริญกายานุปัสสนา และตามคำอธิบายของ</a:t>
            </a:r>
            <a:r>
              <a:rPr lang="th-TH" sz="4000" dirty="0">
                <a:solidFill>
                  <a:srgbClr val="FF0000"/>
                </a:solidFill>
              </a:rPr>
              <a:t>สมเด็จพระพุทธโฆษาจารย์ (ป.อ.ปยุตฺโต) </a:t>
            </a:r>
            <a:r>
              <a:rPr lang="th-TH" sz="4000" dirty="0"/>
              <a:t>ก็ไม่ได้ตรงกับเรื่องสุขภาวะองค์รวมโดยตรงทั้งหมด แต่อาจกล่าวได้ว่า เกี่ยวข้องกับการทำให้เกิดสุขภาวะองค์รวมทั้ง ๔ ด้าน ในที่นี้อาจอธิบายโดย</a:t>
            </a:r>
            <a:r>
              <a:rPr lang="th-TH" sz="4000" dirty="0">
                <a:solidFill>
                  <a:srgbClr val="FF0000"/>
                </a:solidFill>
              </a:rPr>
              <a:t>ปรับขยายความ</a:t>
            </a:r>
            <a:r>
              <a:rPr lang="th-TH" sz="4000" dirty="0"/>
              <a:t>เพื่อให้สอดคล้องมากขึ้น ดังนี้</a:t>
            </a:r>
          </a:p>
        </p:txBody>
      </p:sp>
    </p:spTree>
    <p:extLst>
      <p:ext uri="{BB962C8B-B14F-4D97-AF65-F5344CB8AC3E}">
        <p14:creationId xmlns:p14="http://schemas.microsoft.com/office/powerpoint/2010/main" val="32190127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99D929-D5D9-6F4C-5A09-3540DB8880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62489-4D3A-4AA9-1039-077E70F0096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th-TH" dirty="0"/>
              <a:t>การพัฒนาสุขภาวะองค์รวมด้วยหลักธรรมพระพุทธศาสนา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241D6-D80B-D1E0-3645-5CC8AF500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510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๑) </a:t>
            </a:r>
            <a:r>
              <a:rPr lang="th-TH" sz="4000" b="1" dirty="0">
                <a:solidFill>
                  <a:srgbClr val="FF0000"/>
                </a:solidFill>
              </a:rPr>
              <a:t>กายภาวนา </a:t>
            </a:r>
            <a:r>
              <a:rPr lang="th-TH" sz="4000" dirty="0"/>
              <a:t>การฝึกอบรมกายให้</a:t>
            </a:r>
            <a:r>
              <a:rPr lang="th-TH" sz="4000" dirty="0">
                <a:solidFill>
                  <a:srgbClr val="FF0000"/>
                </a:solidFill>
              </a:rPr>
              <a:t>รู้จักใช้ร่างกาย</a:t>
            </a:r>
            <a:r>
              <a:rPr lang="th-TH" sz="4000" dirty="0"/>
              <a:t>ในทางที่เป็นคุณ ไม่ให้เกิดโทษ ทั้งเพื่อให้มีร่างกายที่แข็งแรง และเพื่อ</a:t>
            </a:r>
            <a:r>
              <a:rPr lang="th-TH" sz="4000" dirty="0">
                <a:solidFill>
                  <a:srgbClr val="FF0000"/>
                </a:solidFill>
              </a:rPr>
              <a:t>พัฒนากุศลธรรม</a:t>
            </a:r>
            <a:r>
              <a:rPr lang="th-TH" sz="4000" dirty="0"/>
              <a:t>ให้เจริญ ซึ่งต้องอาศัย</a:t>
            </a:r>
            <a:r>
              <a:rPr lang="th-TH" sz="4000" dirty="0">
                <a:solidFill>
                  <a:srgbClr val="FF0000"/>
                </a:solidFill>
              </a:rPr>
              <a:t>การอาศัยอยู่ในสิ่งแวดล้อมที่เหมาะสม</a:t>
            </a:r>
            <a:r>
              <a:rPr lang="th-TH" sz="4000" dirty="0"/>
              <a:t>และ</a:t>
            </a:r>
            <a:r>
              <a:rPr lang="th-TH" sz="4000" dirty="0">
                <a:solidFill>
                  <a:srgbClr val="FF0000"/>
                </a:solidFill>
              </a:rPr>
              <a:t>ความสัมพันธ์ที่ดีกับสิ่งแวดล้อม</a:t>
            </a:r>
            <a:r>
              <a:rPr lang="th-TH" sz="4000" dirty="0"/>
              <a:t>ด้วย จะทำให้เกิด</a:t>
            </a:r>
            <a:r>
              <a:rPr lang="th-TH" sz="4000" dirty="0">
                <a:solidFill>
                  <a:srgbClr val="FF0000"/>
                </a:solidFill>
              </a:rPr>
              <a:t>สุขภาวะทางกาย </a:t>
            </a:r>
            <a:r>
              <a:rPr lang="th-TH" sz="4000" dirty="0"/>
              <a:t>มีร่างกายแข็งแรงและมีสิ่งแวดล้อมที่ส่งเสริมสุขภาพและกุศลธรรม ซึ่งส่งเสริมการปฏิบัติภาวนาอีก ๓ ข้อ</a:t>
            </a:r>
          </a:p>
          <a:p>
            <a:pPr algn="thaiDist"/>
            <a:r>
              <a:rPr lang="th-TH" sz="4000" dirty="0"/>
              <a:t>ตามนัยของกายภาวนานี้ จึงมุ่งการพัฒนาทั้งด้านร่างกายและด้านจริยธรรม คือ การทำความดี ซึ่งมีส่วนสัมพันธ์กับภาวนาข้ออื่น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91118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4AD9C5C-CAE8-44AC-899D-81B1174C8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330"/>
            <a:ext cx="10515600" cy="591063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4000" dirty="0"/>
              <a:t>  การวิจัยโครงการแก้ปัญหาความยากจนในภาคตะวันออกเฉียงเหนือ โดยบูรณาการระหว่างเศรษฐศาสตร์ สังคมศาสตร์ และการเกษตรในการพัฒนาชุมชนยั่งยืน</a:t>
            </a:r>
          </a:p>
          <a:p>
            <a:pPr marL="0" indent="0" algn="thaiDist">
              <a:buNone/>
            </a:pPr>
            <a:r>
              <a:rPr lang="th-TH" sz="4000" dirty="0"/>
              <a:t>  	นอกจากนั้น การวิจัยเชิงบูรณาการที่นำหลายศาสตร์มาศึกษาปรากฏการณ์อย่างใดอย่างหนึ่งโดยเฉพาะปัญหาสังคมสมัยใหม่ที่มีความซับซ้อน เพื่อจะได้ศึกษาครบทุกแง่มุม โดยผู้เป็นเจ้าของปัญหามีส่วนร่วมในการวิจัย  มีนักวิชาการเสนอให้เป็นการวิจัยที่เรียก “</a:t>
            </a:r>
            <a:r>
              <a:rPr lang="th-TH" sz="4000" dirty="0">
                <a:solidFill>
                  <a:srgbClr val="FF0000"/>
                </a:solidFill>
              </a:rPr>
              <a:t>การวิจัยเชิงบูรณาการแบบองค์รวม</a:t>
            </a:r>
            <a:r>
              <a:rPr lang="th-TH" sz="4000" dirty="0"/>
              <a:t>” (</a:t>
            </a:r>
            <a:r>
              <a:rPr lang="en-US" sz="4000" dirty="0"/>
              <a:t>Holistically Integrative Research</a:t>
            </a:r>
            <a:r>
              <a:rPr lang="th-TH" sz="4000" dirty="0"/>
              <a:t>)</a:t>
            </a:r>
          </a:p>
          <a:p>
            <a:pPr marL="0" indent="0" algn="thaiDist">
              <a:buNone/>
            </a:pPr>
            <a:r>
              <a:rPr lang="th-TH" sz="4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888369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708B60-DFEB-E011-5C2D-22E6AA36A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F2A61-4BB2-3D32-7418-244A36391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932"/>
            <a:ext cx="10515600" cy="5887031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๒) </a:t>
            </a:r>
            <a:r>
              <a:rPr lang="th-TH" sz="4000" b="1" dirty="0">
                <a:solidFill>
                  <a:srgbClr val="FF0000"/>
                </a:solidFill>
              </a:rPr>
              <a:t>สีลภาวนา </a:t>
            </a:r>
            <a:r>
              <a:rPr lang="th-TH" sz="4000" dirty="0"/>
              <a:t>คือ การฝึกอบรม</a:t>
            </a:r>
            <a:r>
              <a:rPr lang="th-TH" sz="4000" dirty="0">
                <a:solidFill>
                  <a:srgbClr val="FF0000"/>
                </a:solidFill>
              </a:rPr>
              <a:t>ศีล</a:t>
            </a:r>
            <a:r>
              <a:rPr lang="th-TH" sz="4000" dirty="0"/>
              <a:t> ให้ตั้งอยู่ในระเบียบวินัย ไม่เบียดเบียนผู้อื่น อยู่ร่วมกับผู้อื่นได้ด้วยดี </a:t>
            </a:r>
            <a:r>
              <a:rPr lang="th-TH" sz="4000" dirty="0">
                <a:solidFill>
                  <a:srgbClr val="FF0000"/>
                </a:solidFill>
              </a:rPr>
              <a:t>ช่วยเหลือเกื้อกูลกัน </a:t>
            </a:r>
            <a:r>
              <a:rPr lang="th-TH" sz="4000" dirty="0"/>
              <a:t>ซึ่งจะทำให้เกิด</a:t>
            </a:r>
            <a:r>
              <a:rPr lang="th-TH" sz="4000" dirty="0">
                <a:solidFill>
                  <a:srgbClr val="FF0000"/>
                </a:solidFill>
              </a:rPr>
              <a:t>สุขภาวะทางสังคม </a:t>
            </a:r>
            <a:r>
              <a:rPr lang="th-TH" sz="4000" dirty="0"/>
              <a:t>คือ การมีครอบครัว สังคมและชุมชนที่ดี อยู่ร่วมกันอย่างเป็นสุข ซึ่งจะส่งเสริมการปฏิบัติธรรมหรือการเจริญกุศลธรรมในภาวนาข้ออื่นๆ </a:t>
            </a:r>
          </a:p>
          <a:p>
            <a:pPr algn="thaiDist"/>
            <a:r>
              <a:rPr lang="th-TH" sz="4000" dirty="0"/>
              <a:t>๓) </a:t>
            </a:r>
            <a:r>
              <a:rPr lang="th-TH" sz="4000" b="1" dirty="0">
                <a:solidFill>
                  <a:srgbClr val="FF0000"/>
                </a:solidFill>
              </a:rPr>
              <a:t>จิตภาวนา </a:t>
            </a:r>
            <a:r>
              <a:rPr lang="th-TH" sz="4000" dirty="0"/>
              <a:t>คือ การฝึกอบรมจิตใจให้</a:t>
            </a:r>
            <a:r>
              <a:rPr lang="th-TH" sz="4000" dirty="0">
                <a:solidFill>
                  <a:srgbClr val="FF0000"/>
                </a:solidFill>
              </a:rPr>
              <a:t>เข้มแข็งมั่นคง </a:t>
            </a:r>
            <a:r>
              <a:rPr lang="th-TH" sz="4000" dirty="0"/>
              <a:t>เจริญงอกงามด้วย</a:t>
            </a:r>
            <a:r>
              <a:rPr lang="th-TH" sz="4000" dirty="0">
                <a:solidFill>
                  <a:srgbClr val="FF0000"/>
                </a:solidFill>
              </a:rPr>
              <a:t>คุณธรรม</a:t>
            </a:r>
            <a:r>
              <a:rPr lang="th-TH" sz="4000" dirty="0"/>
              <a:t>ทั้งหลาย เช่น มีเมตตากรุณา มีฉันทะ ขยันหมั่นเพียร อดทน มี</a:t>
            </a:r>
            <a:r>
              <a:rPr lang="th-TH" sz="4000" dirty="0">
                <a:solidFill>
                  <a:srgbClr val="FF0000"/>
                </a:solidFill>
              </a:rPr>
              <a:t>สมาธิ และสดชื่น </a:t>
            </a:r>
            <a:r>
              <a:rPr lang="th-TH" sz="4000" dirty="0"/>
              <a:t>เบิกบาน เป็นสุข ผ่องใส ซึ่งทำให้เกิด</a:t>
            </a:r>
            <a:r>
              <a:rPr lang="th-TH" sz="4000" dirty="0">
                <a:solidFill>
                  <a:srgbClr val="FF0000"/>
                </a:solidFill>
              </a:rPr>
              <a:t>สุขภาวะทางจิต </a:t>
            </a:r>
            <a:r>
              <a:rPr lang="th-TH" sz="4000" dirty="0"/>
              <a:t>ซึ่งส่งผลดีต่อภาวนาข้ออื่นๆ เช่นกัน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972371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5B5267-E09B-326A-5F6A-987C98A30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9204C-4CFD-3444-47D8-B5D151A0B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932"/>
            <a:ext cx="10515600" cy="645655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sz="4000" dirty="0"/>
              <a:t>๔) </a:t>
            </a:r>
            <a:r>
              <a:rPr lang="th-TH" sz="4000" b="1" dirty="0">
                <a:solidFill>
                  <a:srgbClr val="FF0000"/>
                </a:solidFill>
              </a:rPr>
              <a:t>ปัญญาภาวนา </a:t>
            </a:r>
            <a:r>
              <a:rPr lang="th-TH" sz="4000" dirty="0"/>
              <a:t>คือ การฝึกอบรมปัญญา ให้</a:t>
            </a:r>
            <a:r>
              <a:rPr lang="th-TH" sz="4000" dirty="0">
                <a:solidFill>
                  <a:srgbClr val="FF0000"/>
                </a:solidFill>
              </a:rPr>
              <a:t>รู้เข้าใจ</a:t>
            </a:r>
            <a:r>
              <a:rPr lang="th-TH" sz="4000" dirty="0"/>
              <a:t>สิ่งทั้งหลายตามเป็นจริง รู้เท่าทันเห็นแจ้งโลกและชีวิตตามสภาวะ สามารถทำจิตใจให้เป็นอิสระ ทำตนให้</a:t>
            </a:r>
            <a:r>
              <a:rPr lang="th-TH" sz="4000" dirty="0">
                <a:solidFill>
                  <a:srgbClr val="FF0000"/>
                </a:solidFill>
              </a:rPr>
              <a:t>บริสุทธิ์จากกิเลส</a:t>
            </a:r>
            <a:r>
              <a:rPr lang="th-TH" sz="4000" dirty="0"/>
              <a:t>และปลอดพ้นจากความทุกข์ </a:t>
            </a:r>
            <a:r>
              <a:rPr lang="th-TH" sz="4000" dirty="0">
                <a:solidFill>
                  <a:srgbClr val="FF0000"/>
                </a:solidFill>
              </a:rPr>
              <a:t>แก้ไขปัญหาได้ด้วยปัญญา</a:t>
            </a:r>
          </a:p>
          <a:p>
            <a:pPr marL="0" indent="0" algn="thaiDist">
              <a:buNone/>
            </a:pPr>
            <a:r>
              <a:rPr lang="th-TH" sz="4000" dirty="0"/>
              <a:t>     การพัฒนาหรือการเจริญทั้ง ๔ ด้าน </a:t>
            </a:r>
            <a:r>
              <a:rPr lang="th-TH" sz="4000" dirty="0">
                <a:solidFill>
                  <a:srgbClr val="FF0000"/>
                </a:solidFill>
              </a:rPr>
              <a:t>มีความเกี่ยวข้องกันและส่งเสริมกัน </a:t>
            </a:r>
            <a:r>
              <a:rPr lang="th-TH" sz="4000" dirty="0"/>
              <a:t>การพัฒนากายก็ต้องอาศัยการพัฒนาศีล จิต และปัญญา และการพัฒนากายก็ช่วยส่งเสริมการพัฒนาศีล จิต และปัญญา การพัฒนาอีก ๓ ด้านก็เช่นเดียวกัน การพัฒนาศีล จิต และปัญญาก็เกี่ยวข้องและส่งเสริมกัน เช่นเดียวกับการปฏิบัติไตรสิกขา </a:t>
            </a:r>
            <a:r>
              <a:rPr lang="th-TH" sz="4000" dirty="0">
                <a:solidFill>
                  <a:srgbClr val="FF0000"/>
                </a:solidFill>
              </a:rPr>
              <a:t>ภาวนา ๔ จึงเป็นเรื่องเดียวกับไตรสิกขา </a:t>
            </a:r>
            <a:r>
              <a:rPr lang="th-TH" sz="4000" dirty="0"/>
              <a:t>การพัฒนานี้ตามหลักการพระพุทธศาสนา</a:t>
            </a:r>
            <a:r>
              <a:rPr lang="th-TH" sz="4000" dirty="0">
                <a:solidFill>
                  <a:srgbClr val="FF0000"/>
                </a:solidFill>
              </a:rPr>
              <a:t>มีหลายระดับ ตั้งแต่ระดับต่ำถึงระดับสูง ตั้งแต่ระดับโลกิยะถึงระดับโลกุตระ </a:t>
            </a:r>
          </a:p>
          <a:p>
            <a:pPr marL="0" indent="0" algn="thaiDist">
              <a:buNone/>
            </a:pPr>
            <a:r>
              <a:rPr lang="th-TH" sz="4000" dirty="0"/>
              <a:t>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209721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C9EA35-A784-B12D-04F3-7393C66801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E8D7E-6067-11AE-F976-0B7079A24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932"/>
            <a:ext cx="10515600" cy="5887031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อย่างไรก็ตาม หลักภาวนา ๔ ตามคำอธิบายดังกล่าว เป็นหลักปฏิบัติที่กว้าง ไม่ได้แสดงรายละเอียดของวิธีปฏิบัติ และ</a:t>
            </a:r>
            <a:r>
              <a:rPr lang="th-TH" sz="4000" dirty="0">
                <a:solidFill>
                  <a:srgbClr val="FF0000"/>
                </a:solidFill>
              </a:rPr>
              <a:t>เป็นหลักการเดียวกันหรือทับซ้อนกับหลักไตรสิกขา</a:t>
            </a:r>
            <a:r>
              <a:rPr lang="th-TH" sz="4000" dirty="0"/>
              <a:t>เพราะสีลภาวนา จิตภาวนา และปัญญาภาวนา ก็คือ อธิสี</a:t>
            </a:r>
            <a:r>
              <a:rPr lang="th-TH" sz="4000" dirty="0" err="1"/>
              <a:t>ลสิก</a:t>
            </a:r>
            <a:r>
              <a:rPr lang="th-TH" sz="4000" dirty="0"/>
              <a:t>ขา อธิจิตสิกขา และอธิปัญญาสิกขา ในไตรสิกขานั่นเอง จึง</a:t>
            </a:r>
            <a:r>
              <a:rPr lang="th-TH" sz="4000" dirty="0">
                <a:solidFill>
                  <a:srgbClr val="FF0000"/>
                </a:solidFill>
              </a:rPr>
              <a:t>ต้องอาศัยหลักการอื่นๆ ในพระไตรปิฎกและอรรถกถามาช่วยเสริมการปฏิบัติภาวนา ๔ แต่ละข้อ </a:t>
            </a:r>
            <a:r>
              <a:rPr lang="th-TH" sz="4000" dirty="0"/>
              <a:t>กล่าวอีกอย่างหนึ่งคือ </a:t>
            </a:r>
            <a:r>
              <a:rPr lang="th-TH" sz="4000" dirty="0">
                <a:solidFill>
                  <a:srgbClr val="FF0000"/>
                </a:solidFill>
              </a:rPr>
              <a:t>การพัฒนาสุขภาวะองค์รวมตามแนวพระพุทธศาสนาคือการพัฒนาชีวิตด้วยหลักการต่าง ๆ ทางพระพุทธศาสนาตั้งแต่ระดับต่ำจนถึงระดับสูง โดยมีหลักไตรสิกขาเป็นหลักการที่เป็นแกนกลางหรือเป็นหลักใหญ่  </a:t>
            </a:r>
            <a:r>
              <a:rPr lang="th-TH" sz="4000" dirty="0"/>
              <a:t> ดังตัวอย่างต่อไปนี้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549926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ADB43-CBC1-510C-F91A-A55ADC64E87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th-TH" dirty="0"/>
              <a:t>กายภาวนา </a:t>
            </a:r>
            <a:r>
              <a:rPr lang="en-US" dirty="0"/>
              <a:t>: </a:t>
            </a:r>
            <a:r>
              <a:rPr lang="th-TH" dirty="0"/>
              <a:t>การพัฒนาสุขภาวะทางกาย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A488D-1802-57A8-7EAE-060181FB2D8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sz="4000" dirty="0">
                <a:solidFill>
                  <a:srgbClr val="FF0000"/>
                </a:solidFill>
              </a:rPr>
              <a:t>การพัฒนาร่างกายให้แข็งแรง</a:t>
            </a:r>
            <a:r>
              <a:rPr lang="th-TH" sz="4000" dirty="0"/>
              <a:t>หรือเป็นปกติสามารถนำ</a:t>
            </a:r>
            <a:r>
              <a:rPr lang="th-TH" sz="4000" dirty="0">
                <a:solidFill>
                  <a:srgbClr val="FF0000"/>
                </a:solidFill>
              </a:rPr>
              <a:t>หลักสันโดษ </a:t>
            </a:r>
            <a:r>
              <a:rPr lang="th-TH" sz="4000" dirty="0"/>
              <a:t>ความรู้จักยินดีหรือรู้จักพอในการแสวงหาและการได้ปัจจัย ๔  คือ อาหาร ที่อยู่ เครื่องนุ่งห่ม และยารักษาโรค และ</a:t>
            </a:r>
            <a:r>
              <a:rPr lang="th-TH" sz="4000" dirty="0">
                <a:solidFill>
                  <a:srgbClr val="FF0000"/>
                </a:solidFill>
              </a:rPr>
              <a:t>หลักมัตตัญญุตา โดยเฉพาะโภชเนมัตตัญญุตา </a:t>
            </a:r>
            <a:r>
              <a:rPr lang="th-TH" sz="4000" dirty="0"/>
              <a:t>ความรู้จักประมาณหรือความพอดีในการบริโภคปัจจัย ๔  รู้จักรับประทานอาหารที่มีประโยชน์ต่อสุขภาพ ไม่เป็นอันตรายต่อร่างกาย ตาม</a:t>
            </a:r>
            <a:r>
              <a:rPr lang="th-TH" sz="4000" dirty="0">
                <a:solidFill>
                  <a:srgbClr val="FF0000"/>
                </a:solidFill>
              </a:rPr>
              <a:t>หลักโภชนาการสมัยใหม่ </a:t>
            </a:r>
            <a:r>
              <a:rPr lang="th-TH" sz="4000" dirty="0"/>
              <a:t>โดยรับประทานแต่พอดี เหมาะกับร่างกายของตน เช่น ไม่รับประทานอาหารที่มีไขมันและน้ำตาลมากไป ไม่รับประทานแล้วนอนเลยทันที (ควรนอนหลังทานอาหารอย่างน้อย ๒ ชม.)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352720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7C15A3-F7CA-7BFF-ABC4-CF55A6786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8B088-0EF0-0A9D-2A5A-F9795AC08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5259"/>
            <a:ext cx="10515600" cy="607741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thaiDist"/>
            <a:r>
              <a:rPr lang="th-TH" sz="4000" dirty="0"/>
              <a:t>นอกจากนั้น การนำ</a:t>
            </a:r>
            <a:r>
              <a:rPr lang="th-TH" sz="4000" dirty="0">
                <a:solidFill>
                  <a:srgbClr val="FF0000"/>
                </a:solidFill>
              </a:rPr>
              <a:t>หลักความสะอาดในพระวินัย</a:t>
            </a:r>
            <a:r>
              <a:rPr lang="th-TH" sz="4000" dirty="0"/>
              <a:t>มาประยุกต์ใช้ก็จะช่วยพัฒนาให้ร่างกายแข็งแรง เช่น การอาบน้ำเป็นประจำ การรักษาความสะอาดของเครื่องนุ่งห่มและที่อยู่อาศัย ตามหลักเสนาสนวัตรเป็นต้นในคัมภีร์วินัยปิฎก จุลวรรค</a:t>
            </a:r>
          </a:p>
          <a:p>
            <a:pPr algn="thaiDist"/>
            <a:r>
              <a:rPr lang="th-TH" sz="4000" dirty="0">
                <a:solidFill>
                  <a:srgbClr val="FF0000"/>
                </a:solidFill>
              </a:rPr>
              <a:t>การปฏิบัติตนต่อสิ่งภายนอก</a:t>
            </a:r>
            <a:r>
              <a:rPr lang="th-TH" sz="4000" dirty="0"/>
              <a:t>ในทางที่เป็นกุศล คือ การใช้ร่างกายในการสร้างความดีหรือสิ่งที่มีประโยชน์ อาจนำ</a:t>
            </a:r>
            <a:r>
              <a:rPr lang="th-TH" sz="4000" dirty="0">
                <a:solidFill>
                  <a:srgbClr val="FF0000"/>
                </a:solidFill>
              </a:rPr>
              <a:t>หลักบุญกิริยาวัตถุ ๓ หรือ ๑๐ </a:t>
            </a:r>
            <a:r>
              <a:rPr lang="th-TH" sz="4000" dirty="0"/>
              <a:t>มาใช้ เป็นการใช้ร่างกายในทางสร้างสรรค์และเกิดประโยชน์ทั้งต่อตนเอง คนรอบข้าง และสังคม ซึ่ง</a:t>
            </a:r>
            <a:r>
              <a:rPr lang="th-TH" sz="4000" dirty="0">
                <a:solidFill>
                  <a:srgbClr val="FF0000"/>
                </a:solidFill>
              </a:rPr>
              <a:t>มีความสัมพันธ์อย่างใกล้ชิดกับสีลภาวนาซึ่งเกี่ยวข้องกับการอยู่ร่วมกับผู้อื่นด้วยดี รวมถึงปัญญาภาวนาด้วย </a:t>
            </a:r>
            <a:r>
              <a:rPr lang="th-TH" sz="4000" dirty="0"/>
              <a:t>เช่น การพิจารณาร่างกายตามหลักกายนุปัสสนาสติปัฏฐานเป็นการใช้ร่างกายในทางที่เป็นกุศลอย่างหนึ่ง และ</a:t>
            </a:r>
            <a:r>
              <a:rPr lang="th-TH" sz="4000" dirty="0">
                <a:solidFill>
                  <a:srgbClr val="FF0000"/>
                </a:solidFill>
              </a:rPr>
              <a:t>ไม่ใช้ร่างกายในทางทำลายสุขภาพ</a:t>
            </a:r>
            <a:r>
              <a:rPr lang="th-TH" sz="4000" dirty="0"/>
              <a:t> เช่น หลีกเลี่ยงมลพิษ ยาเสพติด</a:t>
            </a:r>
            <a:endParaRPr lang="th-TH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8911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EC86F4-3FD4-CA89-7272-F9C399F031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AD7C8-54E2-B3F5-BDE1-BE417B170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5259"/>
            <a:ext cx="10515600" cy="564170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sz="4000" dirty="0"/>
              <a:t>การพัฒนาความสัมพันธ์กับ</a:t>
            </a:r>
            <a:r>
              <a:rPr lang="th-TH" sz="4000" dirty="0">
                <a:solidFill>
                  <a:srgbClr val="FF0000"/>
                </a:solidFill>
              </a:rPr>
              <a:t>สิ่งแวดล้อม</a:t>
            </a:r>
            <a:r>
              <a:rPr lang="th-TH" sz="4000" dirty="0"/>
              <a:t>อาจนำ</a:t>
            </a:r>
            <a:r>
              <a:rPr lang="th-TH" sz="4000" dirty="0">
                <a:solidFill>
                  <a:srgbClr val="FF0000"/>
                </a:solidFill>
              </a:rPr>
              <a:t>หลักการรักษาสิ่งแวดล้อมพระวินัย</a:t>
            </a:r>
            <a:r>
              <a:rPr lang="th-TH" sz="4000" dirty="0"/>
              <a:t>มาใช้ เช่น การไม่ทำลายต้นไม้ การไม่ทำให้แหล่งน้ำและที่สาธารณะสกปรก เช่น ไม่ทิ้งขยะและถ่ายอุจจาระปัสสาวะในแหล่งน้ำธรรมชาติและสถานที่สาธารณะ การที่สิ่งแวดล้อมสะอาดย่อมส่งผลดีต่อสุขภาพร่างกายและจิตใจ</a:t>
            </a:r>
          </a:p>
          <a:p>
            <a:pPr algn="thaiDist"/>
            <a:r>
              <a:rPr lang="th-TH" sz="4000" dirty="0">
                <a:solidFill>
                  <a:srgbClr val="FF0000"/>
                </a:solidFill>
              </a:rPr>
              <a:t>การอยู่ในสิ่งแวดล้อมที่ดีตามหลักปฏิรูปเทส </a:t>
            </a:r>
            <a:r>
              <a:rPr lang="th-TH" sz="4000" dirty="0"/>
              <a:t>ในมงคล ๓๘ จะช่วยส่งเสริมสภาพความเป็นอยู่ในเชิง</a:t>
            </a:r>
            <a:r>
              <a:rPr lang="th-TH" sz="4000" dirty="0">
                <a:solidFill>
                  <a:srgbClr val="FF0000"/>
                </a:solidFill>
              </a:rPr>
              <a:t>กายภาพ</a:t>
            </a:r>
            <a:r>
              <a:rPr lang="th-TH" sz="4000" dirty="0"/>
              <a:t>ที่ดี เพราะสภาพชุมชนที่อยู่อาศัยดี สะอาด ไม่มีมลพิษ มีความสงบสุข รวมทั้ง</a:t>
            </a:r>
            <a:r>
              <a:rPr lang="th-TH" sz="4000" dirty="0">
                <a:solidFill>
                  <a:srgbClr val="FF0000"/>
                </a:solidFill>
              </a:rPr>
              <a:t>ช่วยส่งเสริมคุณธรรม จริยธรรม และความรู้ที่ช่วยพัฒนาชีวิตทุกด้านรวมถึงการเจริญวิปัสสนากรรมฐาน</a:t>
            </a:r>
            <a:r>
              <a:rPr lang="th-TH" sz="4000" dirty="0"/>
              <a:t>ที่นำไปสู่มรรค ผล และนิพพานในที่สุด เพราะอยู่ในสถานที่ที่มีกัลยาณมิตรที่ช่วยชี้แนะและสนับสนุนด้านการศึกษาและปฏิบัติตามหลักพระพุทธศาสนา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829721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088CE-5E77-FA09-3C5B-3207CE6AFFF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th-TH" dirty="0"/>
              <a:t>สีลภาวนา </a:t>
            </a:r>
            <a:r>
              <a:rPr lang="en-US" dirty="0"/>
              <a:t>: </a:t>
            </a:r>
            <a:r>
              <a:rPr lang="th-TH" dirty="0"/>
              <a:t>การพัฒนาสุขภาวะทางสังคม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23882-0D7B-E231-49F5-E014D189EA8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ในการพัฒนา</a:t>
            </a:r>
            <a:r>
              <a:rPr lang="th-TH" sz="4000" dirty="0">
                <a:solidFill>
                  <a:srgbClr val="FF0000"/>
                </a:solidFill>
              </a:rPr>
              <a:t>ความประพฤติหรือจริยธรรมและการอยู่ร่วมกับผู้อื่น </a:t>
            </a:r>
            <a:r>
              <a:rPr lang="th-TH" sz="4000" dirty="0"/>
              <a:t>หลักการที่สามารถนำมาใช้ได้ คือ  </a:t>
            </a:r>
            <a:r>
              <a:rPr lang="th-TH" sz="4000" dirty="0">
                <a:solidFill>
                  <a:srgbClr val="FF0000"/>
                </a:solidFill>
              </a:rPr>
              <a:t>หลักเบญจศีล เบญจธรรม ฆราวาสธรรม ๔ สังคหวัตถุ ๔ และทิศ ๖ </a:t>
            </a:r>
            <a:r>
              <a:rPr lang="th-TH" sz="4000" dirty="0"/>
              <a:t>ได้แก่ การไม่ละเมิดในร่างกาย ชีวิต และทรัพย์สินของผู้อื่น มีความสำรวมในเรื่องเพศสัมพันธ์ มีความซื่อสัตย์ ความจริงใจ การเกื้อกูลช่วยเหลือผู้อื่นด้วยวิธีการต่างๆ มีการแบ่งปันสิ่งของเป็นต้น การปฏิสัมพันธ์กับผู้อื่นด้วยไมตรีจิต และการทำหน้าที่ตามความสัมพันธ์ต่างๆ ในสังคม เช่น การทำหน้าที่ของบุตรและบิดามารดา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423154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D14B7D-6516-E10A-EF1A-DF99A0DD85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02C2A-3B1F-4591-991C-05455DE41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2956"/>
            <a:ext cx="10515600" cy="566400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สำหรับผู้ที่สามารถปฏิบัติ</a:t>
            </a:r>
            <a:r>
              <a:rPr lang="th-TH" sz="4000" dirty="0">
                <a:solidFill>
                  <a:srgbClr val="FF0000"/>
                </a:solidFill>
              </a:rPr>
              <a:t>ศีลในระดับสูงกว่าศีล ๕ </a:t>
            </a:r>
            <a:r>
              <a:rPr lang="th-TH" sz="4000" dirty="0"/>
              <a:t>ได้ ก็สามารถนำศีล ๘ ศีลอุโบสถ และศีลของภิกษุหรือภิกษุณีมาปฏิบัติเพื่อฝึกฝนตนเองได้</a:t>
            </a:r>
          </a:p>
          <a:p>
            <a:pPr algn="thaiDist"/>
            <a:r>
              <a:rPr lang="th-TH" sz="4000" dirty="0"/>
              <a:t>สีลภาวนา</a:t>
            </a:r>
            <a:r>
              <a:rPr lang="th-TH" sz="4000" dirty="0">
                <a:solidFill>
                  <a:srgbClr val="FF0000"/>
                </a:solidFill>
              </a:rPr>
              <a:t>ส่งเสริมภาวนาข้ออื่น</a:t>
            </a:r>
            <a:r>
              <a:rPr lang="th-TH" sz="4000" dirty="0"/>
              <a:t>และช่วยสนับสนุนเรื่องสุขภาวะเพราะการเป็นคนมีศีลธรรมและมีมนุษย์สัมพันธ์ที่ดีกับผู้อื่นย่อมทำให้ตนเองมีความสบายใจ เนื่องจากไม่ได้ไปทำร้ายใคร โอกาสที่จะถูกทำร้ายหรือเกิดคดีความก็มีน้อย และจะมีมิตรสหายมาคอยช่วยเหลือ จึงส่งผลดีต่อสุขภาพทั้งทางกายและทางใจ ซึ่งช่วยสนับสนุนการฝึกจิตและปัญญาให้ได้ผลมากยิ่งขึ้น การฝึกฝนหรือปฏิบัติสีลภาวนาจึงทำให้เกิดสุขภาวะคือ สุขภาพหรือชีวิตที่ดีมีความสุข ในลักษณะเป็นองค์รวม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539678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59DDE-FC12-8700-B3DB-7DD7CCFBB32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th-TH" dirty="0"/>
              <a:t>จิตภาวนา </a:t>
            </a:r>
            <a:r>
              <a:rPr lang="en-US" dirty="0"/>
              <a:t>: </a:t>
            </a:r>
            <a:r>
              <a:rPr lang="th-TH" dirty="0"/>
              <a:t>การพัฒนาสุขภาวะทางจิต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D8460-969A-C1FC-C2DB-4E86C1CB41A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thaiDist"/>
            <a:r>
              <a:rPr lang="th-TH" sz="4400" dirty="0"/>
              <a:t>คำว่า “</a:t>
            </a:r>
            <a:r>
              <a:rPr lang="th-TH" sz="4400" dirty="0">
                <a:solidFill>
                  <a:srgbClr val="FF0000"/>
                </a:solidFill>
              </a:rPr>
              <a:t>จิต</a:t>
            </a:r>
            <a:r>
              <a:rPr lang="th-TH" sz="4400" dirty="0"/>
              <a:t>” ในคำสอนที่เกี่ยวกับการปฏิบัติอย่าง อธิจิตสิกขาในสิกขา ๓ หมายถึงสมาธิ คือ ภาวะที่จิตตั้งมั่น สงบ มั่นคง จิตภาวนาในภาวนา ๔ ก็มุ่งไปที่</a:t>
            </a:r>
            <a:r>
              <a:rPr lang="th-TH" sz="4400" dirty="0">
                <a:solidFill>
                  <a:srgbClr val="FF0000"/>
                </a:solidFill>
              </a:rPr>
              <a:t>การพัฒนาจิตให้มีสุขภาพดี </a:t>
            </a:r>
            <a:r>
              <a:rPr lang="th-TH" sz="4400" dirty="0"/>
              <a:t>มีความมั่นคง สดชื่น ผ่องใส เข้มแข็ง อดทน ยิ่งไปกว่านั้น ยังหมายถึง</a:t>
            </a:r>
            <a:r>
              <a:rPr lang="th-TH" sz="4400" dirty="0">
                <a:solidFill>
                  <a:srgbClr val="FF0000"/>
                </a:solidFill>
              </a:rPr>
              <a:t>การพัฒนาคุณธรรม</a:t>
            </a:r>
            <a:r>
              <a:rPr lang="th-TH" sz="4400" dirty="0"/>
              <a:t>อย่างเมตตากรุณา ความมีศรัทธาในพระรัตนตรัย</a:t>
            </a:r>
          </a:p>
        </p:txBody>
      </p:sp>
    </p:spTree>
    <p:extLst>
      <p:ext uri="{BB962C8B-B14F-4D97-AF65-F5344CB8AC3E}">
        <p14:creationId xmlns:p14="http://schemas.microsoft.com/office/powerpoint/2010/main" val="3476331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1F13C-C7EF-6437-B4D9-428E724EA6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5F1D3-4E43-321F-8CC4-1C04538E4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3385"/>
            <a:ext cx="10515600" cy="585357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thaiDist"/>
            <a:r>
              <a:rPr lang="th-TH" sz="4400" dirty="0"/>
              <a:t>หลักการที่นำมาใช้ได้จึงได้แก่ </a:t>
            </a:r>
            <a:r>
              <a:rPr lang="th-TH" sz="4400" dirty="0">
                <a:solidFill>
                  <a:srgbClr val="FF0000"/>
                </a:solidFill>
              </a:rPr>
              <a:t>สมถกรรมฐาน พรหมวิหาร ๔  </a:t>
            </a:r>
            <a:r>
              <a:rPr lang="th-TH" sz="4400" dirty="0"/>
              <a:t>และ</a:t>
            </a:r>
            <a:r>
              <a:rPr lang="th-TH" sz="4400" dirty="0">
                <a:solidFill>
                  <a:srgbClr val="FF0000"/>
                </a:solidFill>
              </a:rPr>
              <a:t>ศรัทธา ๔</a:t>
            </a:r>
            <a:r>
              <a:rPr lang="th-TH" sz="4400" dirty="0"/>
              <a:t> โดยการฝึกสมถกรรมฐานด้วยวิธีต่างๆ เช่น อานาปานสติ จะทำให้จิตเกิดสมาธิ มีความสงบ ความมั่นคง การฝึกพรหมวิหาร ๔ โดยเฉพาะเมตตาและกรุณา จะทำให้จิตนอกจากสงบแล้ว ยังเพิ่มความเมตตา ความกรุณา ให้แก่จิตด้วย และการปลูกฝังศรัทธาคือความเชื่อมั่นและความเลื่อมใสในเรื่องกรรม (กัมมสัทธา) วิบากของกรรม (วิบากสัทธา) ความที่สัตว์มีกรรมเป็นของตน (กัมมัสสกตาสัทธา) และความตรัสรู้ของพระพุทธเจ้า (ตถาคตโพธิสัทธา) จะทำให้</a:t>
            </a:r>
            <a:endParaRPr lang="th-TH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23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4AD9C5C-CAE8-44AC-899D-81B1174C8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330"/>
            <a:ext cx="10515600" cy="591063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4000" dirty="0"/>
              <a:t>    	กล่าวอีกอย่างหนึ่ง การบูรณาการเป็น</a:t>
            </a:r>
            <a:r>
              <a:rPr lang="th-TH" sz="4000" dirty="0">
                <a:solidFill>
                  <a:srgbClr val="FF0000"/>
                </a:solidFill>
              </a:rPr>
              <a:t>ลักษณะของเนื้อหาที่ผสมผสานความรู้ของศาสตร์หรือสาขาวิชามากกว่าหนึ่งศาสตร์หรือสาขาวิชา </a:t>
            </a:r>
            <a:r>
              <a:rPr lang="th-TH" sz="4000" dirty="0"/>
              <a:t>ไม่ใช่การบูรณาการวิธีการวิจัย การนำวิธีการวิจัยหลายวิธีมาใช้ร่วมกันหรือผสมผสานกันไม่นิยมเรียกว่า “การวิจัยบูรณาการ” แต่เรียกว่า “</a:t>
            </a:r>
            <a:r>
              <a:rPr lang="th-TH" sz="4000" dirty="0">
                <a:solidFill>
                  <a:srgbClr val="FF0000"/>
                </a:solidFill>
              </a:rPr>
              <a:t>วิธีวิจัยแบบผสมผสาน</a:t>
            </a:r>
            <a:r>
              <a:rPr lang="th-TH" sz="4000" dirty="0"/>
              <a:t>” (</a:t>
            </a:r>
            <a:r>
              <a:rPr lang="en-US" sz="4000" dirty="0"/>
              <a:t>mixed methods research</a:t>
            </a:r>
            <a:r>
              <a:rPr lang="th-TH" sz="4000" dirty="0"/>
              <a:t>) ที่นิยมใช้กันคือ การใช้วิธีวิจัยเชิงปริมาณผสมกับวิธีวิจัยเชิงคุณภาพ และการวิจัยกึ่งทดลอง (</a:t>
            </a:r>
            <a:r>
              <a:rPr lang="en-US" sz="4000" dirty="0"/>
              <a:t>quasi-experimental research</a:t>
            </a:r>
            <a:r>
              <a:rPr lang="th-TH" sz="4000" dirty="0"/>
              <a:t>)  ดังนั้น การวิจัยเชิงบูรณาการจึงสามารถใช้กับวิธีวิจัยประเภทต่าง ๆ ได้ </a:t>
            </a:r>
          </a:p>
          <a:p>
            <a:pPr marL="0" indent="0" algn="thaiDist">
              <a:buNone/>
            </a:pP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8282127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0FA3D4-5AEF-EF5E-9269-8129C6EBA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05D72-0971-172F-3E24-4CA474BFB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3385"/>
            <a:ext cx="10515600" cy="585357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thaiDist"/>
            <a:r>
              <a:rPr lang="th-TH" sz="4400" dirty="0"/>
              <a:t>จิตเกิดความสงบ ความผ่องใส และความมุ่งมั่นที่จะพัฒนาตน จิตที่สงบและเต็มไปด้วยความเมตตา ความกรุณา และความเชื่อความเลื่อมใส ย่อมมีความมั่นคง ความเข้มแข็ง ความสดชื่น ความผ่องใส</a:t>
            </a:r>
            <a:r>
              <a:rPr lang="th-TH" sz="4400" dirty="0">
                <a:solidFill>
                  <a:srgbClr val="FF0000"/>
                </a:solidFill>
              </a:rPr>
              <a:t> ซึ่งส่งผลให้มีร่างกายและจิตใจที่แข็งแรง มีพลังในการรักษาศีลและเกื้อกูลผู้อื่น และเป็นฐานสำหรับการฝึกปัญญาให้ได้ผลง่ายขึ้น </a:t>
            </a:r>
          </a:p>
          <a:p>
            <a:pPr algn="thaiDist"/>
            <a:r>
              <a:rPr lang="th-TH" sz="4400" dirty="0"/>
              <a:t>จิตภาวนาจึง</a:t>
            </a:r>
            <a:r>
              <a:rPr lang="th-TH" sz="4400" dirty="0">
                <a:solidFill>
                  <a:srgbClr val="FF0000"/>
                </a:solidFill>
              </a:rPr>
              <a:t>ส่งเสริมภาวนาข้ออื่นๆ และสนับสนุนการมีสุขภาวะหรือชีวิตที่ดี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8776802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9FA9E-58C7-93FB-033B-AE2293C0309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th-TH" dirty="0"/>
              <a:t>ปัญญาภาวนา </a:t>
            </a:r>
            <a:r>
              <a:rPr lang="en-US" dirty="0"/>
              <a:t>: </a:t>
            </a:r>
            <a:r>
              <a:rPr lang="th-TH" dirty="0"/>
              <a:t>การพัฒนาสุขภาวะทางปัญญา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85F48-5BE8-836C-71FF-4ABFAE570DB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>
                <a:solidFill>
                  <a:schemeClr val="bg1"/>
                </a:solidFill>
              </a:rPr>
              <a:t>การพัฒนาปัญญาเพื่อให้ได้สุขภาวะทางปัญญาตามหลักการในพระไตรปิฎกและอรรถกถา คือ การพัฒนาโลกิยปัญญา และโลกุตรปัญญา ซึ่งเป็นเรื่องเดียวกับการเจริญสัมมาทิฏฐิ และวิปัสสนาปัญญา หลักการที่นำมาใช้จึงได้แก่</a:t>
            </a:r>
            <a:r>
              <a:rPr lang="th-TH" sz="4000" dirty="0">
                <a:solidFill>
                  <a:srgbClr val="FFC000"/>
                </a:solidFill>
              </a:rPr>
              <a:t>ปรโตโฆสะ </a:t>
            </a:r>
            <a:r>
              <a:rPr lang="th-TH" sz="4000" dirty="0">
                <a:solidFill>
                  <a:schemeClr val="bg1"/>
                </a:solidFill>
              </a:rPr>
              <a:t> </a:t>
            </a:r>
            <a:r>
              <a:rPr lang="th-TH" sz="4000" dirty="0">
                <a:solidFill>
                  <a:srgbClr val="FFC000"/>
                </a:solidFill>
              </a:rPr>
              <a:t>โยนิโสมนสิการ อริยมรรคมีองค์ ๘ </a:t>
            </a:r>
            <a:r>
              <a:rPr lang="th-TH" sz="4000" dirty="0">
                <a:solidFill>
                  <a:schemeClr val="bg1"/>
                </a:solidFill>
              </a:rPr>
              <a:t>หรือ</a:t>
            </a:r>
            <a:r>
              <a:rPr lang="th-TH" sz="4000" dirty="0">
                <a:solidFill>
                  <a:srgbClr val="FFC000"/>
                </a:solidFill>
              </a:rPr>
              <a:t> ไตรสิกขา </a:t>
            </a:r>
            <a:r>
              <a:rPr lang="th-TH" sz="4000" dirty="0">
                <a:solidFill>
                  <a:schemeClr val="bg1"/>
                </a:solidFill>
              </a:rPr>
              <a:t>(รวมถึงหลักธรรมอื่นที่เกี่ยวข้อง ซึ่งคัมภีร์ชั้นอรรถกถาเรียกว่า โพธิปักขิยธรรม ๓๗) </a:t>
            </a:r>
            <a:r>
              <a:rPr lang="th-TH" sz="4000" dirty="0">
                <a:solidFill>
                  <a:srgbClr val="FFC000"/>
                </a:solidFill>
              </a:rPr>
              <a:t>วิปัสสนากรรมฐาน ขันธ์ ๕ ไตรลักษณ์ </a:t>
            </a:r>
            <a:r>
              <a:rPr lang="th-TH" sz="4000" dirty="0">
                <a:solidFill>
                  <a:schemeClr val="bg1"/>
                </a:solidFill>
              </a:rPr>
              <a:t>และ</a:t>
            </a:r>
            <a:r>
              <a:rPr lang="th-TH" sz="4000" dirty="0">
                <a:solidFill>
                  <a:srgbClr val="FFC000"/>
                </a:solidFill>
              </a:rPr>
              <a:t>ปฏิจจสมุปบาท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318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D33D4C-9A50-1903-5351-17BED71E1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2F11D-C2B4-8377-F3C0-6AFD84899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4537"/>
            <a:ext cx="10515600" cy="5842426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>
                <a:solidFill>
                  <a:schemeClr val="bg1"/>
                </a:solidFill>
              </a:rPr>
              <a:t>การพัฒนา </a:t>
            </a:r>
            <a:r>
              <a:rPr lang="th-TH" sz="4000" dirty="0">
                <a:solidFill>
                  <a:srgbClr val="FFC000"/>
                </a:solidFill>
              </a:rPr>
              <a:t>โลกิยปัญญา </a:t>
            </a:r>
            <a:r>
              <a:rPr lang="th-TH" sz="4000" dirty="0">
                <a:solidFill>
                  <a:schemeClr val="bg1"/>
                </a:solidFill>
              </a:rPr>
              <a:t>คือ การพัฒนาความรู้ ความเข้าใจเกี่ยวกับความจริงในศาสตร์หรือวิทยาการต่างๆ ทั้ง</a:t>
            </a:r>
            <a:r>
              <a:rPr lang="th-TH" sz="4000" dirty="0">
                <a:solidFill>
                  <a:srgbClr val="FFC000"/>
                </a:solidFill>
              </a:rPr>
              <a:t>ทางโลกและทางธรรม </a:t>
            </a:r>
            <a:r>
              <a:rPr lang="th-TH" sz="4000" dirty="0">
                <a:solidFill>
                  <a:schemeClr val="bg1"/>
                </a:solidFill>
              </a:rPr>
              <a:t>เพื่อให้สามารถนำความรู้เหล่านั้นไปใช้ในการดำเนินชีวิตประจำวัน การประกอบอาชีพ การอยู่ร่วมกับผู้อื่นในสังคม และการพัฒนาตนตามหลักภาวนาข้ออื่นๆ ด้วย ซึ่งจะนำไปสู่การมี</a:t>
            </a:r>
            <a:r>
              <a:rPr lang="th-TH" sz="4000" dirty="0">
                <a:solidFill>
                  <a:srgbClr val="FFC000"/>
                </a:solidFill>
              </a:rPr>
              <a:t>สุขภาวะทางปัญญาระดับโลกิยะ </a:t>
            </a:r>
            <a:r>
              <a:rPr lang="th-TH" sz="4000" dirty="0">
                <a:solidFill>
                  <a:schemeClr val="bg1"/>
                </a:solidFill>
              </a:rPr>
              <a:t>ซึ่งการพัฒนา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th-TH" sz="4000" dirty="0">
                <a:solidFill>
                  <a:schemeClr val="bg1"/>
                </a:solidFill>
              </a:rPr>
              <a:t>โลกิยปัญญาต้องอาศัย</a:t>
            </a:r>
            <a:r>
              <a:rPr lang="th-TH" sz="4000" dirty="0">
                <a:solidFill>
                  <a:srgbClr val="FFC000"/>
                </a:solidFill>
              </a:rPr>
              <a:t>ปรโตโฆสะ </a:t>
            </a:r>
            <a:r>
              <a:rPr lang="th-TH" sz="4000" dirty="0">
                <a:solidFill>
                  <a:schemeClr val="bg1"/>
                </a:solidFill>
              </a:rPr>
              <a:t>คือ การเรียนรู้จากผู้อื่นโดยเฉพาะ</a:t>
            </a:r>
            <a:r>
              <a:rPr lang="th-TH" sz="4000" dirty="0">
                <a:solidFill>
                  <a:srgbClr val="FFC000"/>
                </a:solidFill>
              </a:rPr>
              <a:t>กัลยาณมิตร</a:t>
            </a:r>
            <a:r>
              <a:rPr lang="th-TH" sz="4000" dirty="0">
                <a:solidFill>
                  <a:schemeClr val="bg1"/>
                </a:solidFill>
              </a:rPr>
              <a:t> คือ ครูที่มีความรู้ รวมถึงแหล่งข้อมูลต่างๆ มีหนังสือเป็นต้น โดยการเรียนรู้ต้องทำควบคู่ไปกับ</a:t>
            </a:r>
            <a:r>
              <a:rPr lang="th-TH" sz="4000" dirty="0">
                <a:solidFill>
                  <a:srgbClr val="FFC000"/>
                </a:solidFill>
              </a:rPr>
              <a:t>โยนิโสมนสิการ </a:t>
            </a:r>
            <a:r>
              <a:rPr lang="th-TH" sz="4000" dirty="0">
                <a:solidFill>
                  <a:schemeClr val="bg1"/>
                </a:solidFill>
              </a:rPr>
              <a:t>คือ การคิดที่รอบคอบเหมาะสม ได้แก่การคิดเชิงวิเคราะห์ วิพากษ์ รวมถึงการคิดเชิงสังเคราะห์และสร้างสรรค์ในรูปแบบต่างๆ ซึ่งมี ๑๐ วิธี เช่น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85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0F3CF7-1FC0-9794-F28A-8E10D428F3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461CE-59A5-4DFF-80F5-2A015EFC2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4537"/>
            <a:ext cx="10515600" cy="5842426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>
                <a:solidFill>
                  <a:schemeClr val="bg1"/>
                </a:solidFill>
              </a:rPr>
              <a:t>วิธีคิดแบบสืบสาวเหตุปัจจัย วิธีคิดแบบแยกแยะส่วนประกอบ วิธีคิดแบบอริยสัจ/แบบแก้ปัญหา วิธีคิดแบบคุณค่าแท้-คุณค่าเทียม 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ในพระไตรปิฎก ปรโตโฆสะหรือกัลยาณมิตตตา หรือการเสวนากับสัตบุรุษ และโยนิโสมนสิการเป็น</a:t>
            </a:r>
            <a:r>
              <a:rPr lang="th-TH" sz="4000" dirty="0">
                <a:solidFill>
                  <a:srgbClr val="FFC000"/>
                </a:solidFill>
              </a:rPr>
              <a:t>ปัจจัยที่ทำให้เกิดสัมมาทิฏฐิ </a:t>
            </a:r>
            <a:r>
              <a:rPr lang="th-TH" sz="4000" dirty="0">
                <a:solidFill>
                  <a:schemeClr val="bg1"/>
                </a:solidFill>
              </a:rPr>
              <a:t>ซึ่งเป็นปัญญาในทางธรรม พระพุทธเจ้าตรัสว่า เป็น</a:t>
            </a:r>
            <a:r>
              <a:rPr lang="th-TH" sz="4000" dirty="0">
                <a:solidFill>
                  <a:srgbClr val="FFC000"/>
                </a:solidFill>
              </a:rPr>
              <a:t>บุพนิมิตแห่งการเกิดขึ้นของอริยมรรคมีองค์ ๘ </a:t>
            </a:r>
            <a:r>
              <a:rPr lang="th-TH" sz="4000" dirty="0">
                <a:solidFill>
                  <a:schemeClr val="bg1"/>
                </a:solidFill>
              </a:rPr>
              <a:t>สมเด็จพระพุทธโฆษาจารย์ (ป.อ.ปยุตฺโต) กล่าวว่า อาจเรียกว่าเป็น</a:t>
            </a:r>
            <a:r>
              <a:rPr lang="th-TH" sz="4000" dirty="0">
                <a:solidFill>
                  <a:srgbClr val="FFC000"/>
                </a:solidFill>
              </a:rPr>
              <a:t>บุพนิมิตแห่งการศึกษา 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กล่าวโดยทั่วไป การศึกษาที่ดีหรือถูกต้องต้องอาศัย</a:t>
            </a:r>
            <a:r>
              <a:rPr lang="th-TH" sz="4000" dirty="0">
                <a:solidFill>
                  <a:srgbClr val="FFC000"/>
                </a:solidFill>
              </a:rPr>
              <a:t>การเรียน</a:t>
            </a:r>
            <a:r>
              <a:rPr lang="th-TH" sz="4000" dirty="0">
                <a:solidFill>
                  <a:schemeClr val="bg1"/>
                </a:solidFill>
              </a:rPr>
              <a:t>คือ ได้รับคำสอน ความรู้ หรือข้อมูล จากผู้อื่นมีบิดามารดาและครูอาจารย์เป็นต้น และ 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4076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7FD474-E587-734E-6B02-5FF491E86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F2AC4-8F79-0450-20AA-C9698880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4537"/>
            <a:ext cx="10515600" cy="5842426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>
                <a:solidFill>
                  <a:srgbClr val="FFC000"/>
                </a:solidFill>
              </a:rPr>
              <a:t>การคิดที่ถูกวิธี </a:t>
            </a:r>
            <a:r>
              <a:rPr lang="th-TH" sz="4000" dirty="0">
                <a:solidFill>
                  <a:schemeClr val="bg1"/>
                </a:solidFill>
              </a:rPr>
              <a:t>หรือรู้จักคิดอย่างมีเหตุผล ไม่ใช่เชื่อตามที่ได้ฟังหรือได้เรียนมาเพียงอย่างเดียว การเรียนด้วยการคิดที่ถูกวิธีจะทำให้ได้ความรู้ที่ถูกต้องและสามารถพัฒนาความรู้ให้กว้างขวางและมีประโยชน์ยิ่งขึ้น ทั้งความรู้ทางโลกและความรู้ทางธรรม</a:t>
            </a:r>
          </a:p>
          <a:p>
            <a:pPr algn="thaiDist"/>
            <a:r>
              <a:rPr lang="th-TH" sz="4000" dirty="0">
                <a:solidFill>
                  <a:srgbClr val="FFC000"/>
                </a:solidFill>
              </a:rPr>
              <a:t>ความรู้ทางโลก</a:t>
            </a:r>
            <a:r>
              <a:rPr lang="th-TH" sz="4000" dirty="0">
                <a:solidFill>
                  <a:schemeClr val="bg1"/>
                </a:solidFill>
              </a:rPr>
              <a:t>ที่เกิดจากปรโตโฆสะและโยนิโสมนสิการจะทำให้เข้าใจความจริงของสิ่งต่างๆ รวมถึงศาสตร์สมัยใหม่และเทคโนโลยีสมัยใหม่ ซึ่งช่วยให้สามารถประกอบอาชีพและใช้ในการการดำเนินสชีวิตประจำวันและดูแลสุขภาพทั้งร่างกายและจิตใจได้ การพัฒนา</a:t>
            </a:r>
            <a:r>
              <a:rPr lang="th-TH" sz="4000" dirty="0">
                <a:solidFill>
                  <a:srgbClr val="FFC000"/>
                </a:solidFill>
              </a:rPr>
              <a:t>โลก</a:t>
            </a:r>
            <a:r>
              <a:rPr lang="th-TH" sz="4000" dirty="0" err="1">
                <a:solidFill>
                  <a:srgbClr val="FFC000"/>
                </a:solidFill>
              </a:rPr>
              <a:t>ิย</a:t>
            </a:r>
            <a:r>
              <a:rPr lang="th-TH" sz="4000" dirty="0">
                <a:solidFill>
                  <a:srgbClr val="FFC000"/>
                </a:solidFill>
              </a:rPr>
              <a:t>ปัญญา</a:t>
            </a:r>
            <a:r>
              <a:rPr lang="th-TH" sz="4000" dirty="0">
                <a:solidFill>
                  <a:schemeClr val="bg1"/>
                </a:solidFill>
              </a:rPr>
              <a:t>จึงทำให้เกิด</a:t>
            </a:r>
            <a:r>
              <a:rPr lang="th-TH" sz="4000" dirty="0">
                <a:solidFill>
                  <a:srgbClr val="FFC000"/>
                </a:solidFill>
              </a:rPr>
              <a:t>สุขภาวะทางปัญญาแบบโลกิยะ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094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BE00AB-55A6-9ED5-2598-0FE235E762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FB745-DE3B-1D3A-07BF-E7C9C1573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4537"/>
            <a:ext cx="10515600" cy="5842426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>
                <a:solidFill>
                  <a:srgbClr val="FFC000"/>
                </a:solidFill>
              </a:rPr>
              <a:t>ความรู้ทางธรรม</a:t>
            </a:r>
            <a:r>
              <a:rPr lang="th-TH" sz="4000" dirty="0">
                <a:solidFill>
                  <a:schemeClr val="bg1"/>
                </a:solidFill>
              </a:rPr>
              <a:t>ทำให้เข้าใจชีวิตและโลกมากขึ้น ทำให้เกิด</a:t>
            </a:r>
            <a:r>
              <a:rPr lang="th-TH" sz="4000" dirty="0">
                <a:solidFill>
                  <a:srgbClr val="FFC000"/>
                </a:solidFill>
              </a:rPr>
              <a:t>สัมมาทิฏฐิระดับโลกิยะ </a:t>
            </a:r>
            <a:r>
              <a:rPr lang="th-TH" sz="4000" dirty="0">
                <a:solidFill>
                  <a:schemeClr val="bg1"/>
                </a:solidFill>
              </a:rPr>
              <a:t>หรือ</a:t>
            </a:r>
            <a:r>
              <a:rPr lang="th-TH" sz="4000" dirty="0">
                <a:solidFill>
                  <a:srgbClr val="FFC000"/>
                </a:solidFill>
              </a:rPr>
              <a:t>โลกิยปัญญา </a:t>
            </a:r>
            <a:r>
              <a:rPr lang="th-TH" sz="4000" dirty="0">
                <a:solidFill>
                  <a:schemeClr val="bg1"/>
                </a:solidFill>
              </a:rPr>
              <a:t>เช่น กัมมัสสกตาสัมมาทิฏฐิ รวมถึง ความรู้เรื่อง</a:t>
            </a:r>
            <a:r>
              <a:rPr lang="th-TH" sz="4000" dirty="0">
                <a:solidFill>
                  <a:srgbClr val="FFC000"/>
                </a:solidFill>
              </a:rPr>
              <a:t>ขันธ์ ๕ ไตรลักษณ์ ปฏิจจสมุปบาท </a:t>
            </a:r>
            <a:r>
              <a:rPr lang="th-TH" sz="4000" dirty="0">
                <a:solidFill>
                  <a:schemeClr val="bg1"/>
                </a:solidFill>
              </a:rPr>
              <a:t>อีกทั้งทำให้สามารถพัฒนาคุณธรรม จริยธรรม และสามารถเจริญ</a:t>
            </a:r>
            <a:r>
              <a:rPr lang="th-TH" sz="4000" dirty="0">
                <a:solidFill>
                  <a:srgbClr val="FFC000"/>
                </a:solidFill>
              </a:rPr>
              <a:t>อริยมรรคมีองค์ ๘ หรือไตรสิกขา ซึ่งก็คือวิปัสสนากรรมฐาน</a:t>
            </a:r>
            <a:r>
              <a:rPr lang="th-TH" sz="4000" dirty="0">
                <a:solidFill>
                  <a:schemeClr val="bg1"/>
                </a:solidFill>
              </a:rPr>
              <a:t> จนได้วิปัสสนาญาณหรือ</a:t>
            </a:r>
            <a:r>
              <a:rPr lang="th-TH" sz="4000" dirty="0">
                <a:solidFill>
                  <a:srgbClr val="FFC000"/>
                </a:solidFill>
              </a:rPr>
              <a:t>สัมมาทิฏฐิระดับโลกุตระ</a:t>
            </a:r>
            <a:r>
              <a:rPr lang="th-TH" sz="4000" dirty="0">
                <a:solidFill>
                  <a:schemeClr val="bg1"/>
                </a:solidFill>
              </a:rPr>
              <a:t>หรือ</a:t>
            </a:r>
            <a:r>
              <a:rPr lang="th-TH" sz="4000" dirty="0">
                <a:solidFill>
                  <a:srgbClr val="FFC000"/>
                </a:solidFill>
              </a:rPr>
              <a:t>โลกุตรปัญญา</a:t>
            </a:r>
            <a:r>
              <a:rPr lang="th-TH" sz="4000" dirty="0">
                <a:solidFill>
                  <a:schemeClr val="bg1"/>
                </a:solidFill>
              </a:rPr>
              <a:t>ที่ทำให้บรรลุมรรค ผล นิพพาน กลายเป็นพระอริยบุคคล กล่าวอีกอย่างคือ ทำให้ได้สุขภาวะทางปัญญาระดับโลกุตระด้วย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จาก</a:t>
            </a:r>
            <a:r>
              <a:rPr lang="th-TH" sz="4000" dirty="0">
                <a:solidFill>
                  <a:srgbClr val="FFC000"/>
                </a:solidFill>
              </a:rPr>
              <a:t>การพัฒนาโลกิยปัญญาทำให้ได้พื้นฐานหรือเครื่องมือสำหรับการพัฒนาโลกุตรปัญญาต่อ </a:t>
            </a:r>
            <a:r>
              <a:rPr lang="th-TH" sz="4000" dirty="0">
                <a:solidFill>
                  <a:schemeClr val="bg1"/>
                </a:solidFill>
              </a:rPr>
              <a:t>คือ ความรู้หรือสัมมาทิฏฐิระดับโลกิยะเกี่ยวกับความจริงของโลกและชีวิต และวิธีการพ้นทุกข์ คือ อริยมรรคมีองค์ ๘ หรือ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965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4BE41D-CE72-1976-B325-DE5982A3B1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2C86F-6F75-0E0F-0520-C52131CD0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4537"/>
            <a:ext cx="10515600" cy="5842426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>
                <a:solidFill>
                  <a:schemeClr val="bg1"/>
                </a:solidFill>
              </a:rPr>
              <a:t>ไตรสิกขา และวิปัสสนากรรมฐาน ซึ่งถือได้ว่า เป็นวิธีปฏิบัติเดียวกัน เพราะการปฏิบัติตาม</a:t>
            </a:r>
            <a:r>
              <a:rPr lang="th-TH" sz="4000" dirty="0">
                <a:solidFill>
                  <a:srgbClr val="FFC000"/>
                </a:solidFill>
              </a:rPr>
              <a:t>หลักอริยมรรคหรือไตรสิกขาระดับสูง</a:t>
            </a:r>
            <a:r>
              <a:rPr lang="th-TH" sz="4000" dirty="0">
                <a:solidFill>
                  <a:schemeClr val="bg1"/>
                </a:solidFill>
              </a:rPr>
              <a:t>ก็คือ การเจริญ</a:t>
            </a:r>
            <a:r>
              <a:rPr lang="th-TH" sz="4000" dirty="0">
                <a:solidFill>
                  <a:srgbClr val="FFC000"/>
                </a:solidFill>
              </a:rPr>
              <a:t>วิปัสสนากรรมฐาน</a:t>
            </a:r>
            <a:r>
              <a:rPr lang="th-TH" sz="4000" dirty="0">
                <a:solidFill>
                  <a:schemeClr val="bg1"/>
                </a:solidFill>
              </a:rPr>
              <a:t>นั่นเอง ส่วนการปฏิบัติ</a:t>
            </a:r>
            <a:r>
              <a:rPr lang="th-TH" sz="4000" dirty="0">
                <a:solidFill>
                  <a:srgbClr val="FFC000"/>
                </a:solidFill>
              </a:rPr>
              <a:t>อริยมรรคหรือไตรสิกขาระดับต้น</a:t>
            </a:r>
            <a:r>
              <a:rPr lang="th-TH" sz="4000" dirty="0">
                <a:solidFill>
                  <a:schemeClr val="bg1"/>
                </a:solidFill>
              </a:rPr>
              <a:t>ก็มีส่วนทับซ้อนกับการปฏิบัติสีลภาวนาและจิตภาวนานั่นเอง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การพัฒนาโลกุตรปัญญาทำให้ได้สุขภาวะทางปัญญาแบบโลกุตระ คือ ความรู้เกี่ยวกับความจริงของโลกและชีวิตอย่างแจ่มแจ้งในลักษณะที่ทำให้ตัดกิเลสและความทุกข์ได้  </a:t>
            </a:r>
            <a:r>
              <a:rPr lang="th-TH" sz="4000" dirty="0">
                <a:solidFill>
                  <a:srgbClr val="FFC000"/>
                </a:solidFill>
              </a:rPr>
              <a:t>ส่งผลให้การปฏิบัติภาวนาและสุขภาวะด้านอื่นๆ ก้าวหน้าจนถึงขั้นสูงสุด</a:t>
            </a:r>
            <a:r>
              <a:rPr lang="th-TH" sz="4000" dirty="0">
                <a:solidFill>
                  <a:schemeClr val="bg1"/>
                </a:solidFill>
              </a:rPr>
              <a:t> ชีวิตของผู้มี</a:t>
            </a:r>
            <a:r>
              <a:rPr lang="th-TH" sz="4000" dirty="0">
                <a:solidFill>
                  <a:srgbClr val="FFC000"/>
                </a:solidFill>
              </a:rPr>
              <a:t>สุขภาวะองค์รวมที่สมบูรณ์</a:t>
            </a:r>
            <a:r>
              <a:rPr lang="th-TH" sz="4000" dirty="0">
                <a:solidFill>
                  <a:schemeClr val="bg1"/>
                </a:solidFill>
              </a:rPr>
              <a:t>จึงมีทั้ง</a:t>
            </a:r>
            <a:r>
              <a:rPr lang="th-TH" sz="4000" dirty="0">
                <a:solidFill>
                  <a:srgbClr val="FFC000"/>
                </a:solidFill>
              </a:rPr>
              <a:t>ความสุข</a:t>
            </a:r>
            <a:r>
              <a:rPr lang="th-TH" sz="4000" dirty="0">
                <a:solidFill>
                  <a:schemeClr val="bg1"/>
                </a:solidFill>
              </a:rPr>
              <a:t>ทางกายและทางใจในระดับสูง และมี</a:t>
            </a:r>
            <a:r>
              <a:rPr lang="th-TH" sz="4000" dirty="0">
                <a:solidFill>
                  <a:srgbClr val="FFC000"/>
                </a:solidFill>
              </a:rPr>
              <a:t>คุณธรรม จริยธรรม</a:t>
            </a:r>
            <a:r>
              <a:rPr lang="th-TH" sz="4000" dirty="0">
                <a:solidFill>
                  <a:schemeClr val="bg1"/>
                </a:solidFill>
              </a:rPr>
              <a:t>ระดับสูง รวมทั้งมี</a:t>
            </a:r>
            <a:r>
              <a:rPr lang="th-TH" sz="4000" dirty="0">
                <a:solidFill>
                  <a:srgbClr val="FFC000"/>
                </a:solidFill>
              </a:rPr>
              <a:t>คุณวิเศษ</a:t>
            </a:r>
            <a:r>
              <a:rPr lang="th-TH" sz="4000" dirty="0">
                <a:solidFill>
                  <a:schemeClr val="bg1"/>
                </a:solidFill>
              </a:rPr>
              <a:t>คือ วิปัสสนาญาณชั้นสูง และอาจได้ฌาน อภิญญาด้วย</a:t>
            </a:r>
          </a:p>
        </p:txBody>
      </p:sp>
    </p:spTree>
    <p:extLst>
      <p:ext uri="{BB962C8B-B14F-4D97-AF65-F5344CB8AC3E}">
        <p14:creationId xmlns:p14="http://schemas.microsoft.com/office/powerpoint/2010/main" val="6527388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920520-D0C4-F326-4DEA-9C5FF630DC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38A66-BC64-6B50-2B90-4A24B1386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4537"/>
            <a:ext cx="10515600" cy="5842426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>
                <a:solidFill>
                  <a:schemeClr val="bg1"/>
                </a:solidFill>
              </a:rPr>
              <a:t>การพัฒนาปัญญาอาจถือได้ว่า เป็นข้อปฏิบัติหลักหรือเป็นแกนกลางของการปฏิบัติภาวนา ๔ เพราะถ้าไม่มีความรู้ที่ถูกต้องเกี่ยวกับเรื่องภาวนา ๔ และสุขภาวะองค์รวม ก็ไม่อาจปฏิบัติภาวนา ๔ และทำให้เกิดสุขภาวะองค์รวมได้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อาจมีคำถามว่า </a:t>
            </a:r>
            <a:r>
              <a:rPr lang="th-TH" sz="4000" dirty="0">
                <a:solidFill>
                  <a:srgbClr val="FFC000"/>
                </a:solidFill>
              </a:rPr>
              <a:t>การพัฒนาโลก</a:t>
            </a:r>
            <a:r>
              <a:rPr lang="th-TH" sz="4000" dirty="0" err="1">
                <a:solidFill>
                  <a:srgbClr val="FFC000"/>
                </a:solidFill>
              </a:rPr>
              <a:t>ิย</a:t>
            </a:r>
            <a:r>
              <a:rPr lang="th-TH" sz="4000" dirty="0">
                <a:solidFill>
                  <a:srgbClr val="FFC000"/>
                </a:solidFill>
              </a:rPr>
              <a:t>ปัญญาหรือความรู้เกี่ยวกับความจริงทางโลกสามารถแยกหรือควรแยกจากการพัฒนาโลก</a:t>
            </a:r>
            <a:r>
              <a:rPr lang="th-TH" sz="4000" dirty="0" err="1">
                <a:solidFill>
                  <a:srgbClr val="FFC000"/>
                </a:solidFill>
              </a:rPr>
              <a:t>ุตร</a:t>
            </a:r>
            <a:r>
              <a:rPr lang="th-TH" sz="4000" dirty="0">
                <a:solidFill>
                  <a:srgbClr val="FFC000"/>
                </a:solidFill>
              </a:rPr>
              <a:t>ปัญญาหรือไม่ </a:t>
            </a:r>
            <a:r>
              <a:rPr lang="th-TH" sz="4000" dirty="0">
                <a:solidFill>
                  <a:schemeClr val="bg1"/>
                </a:solidFill>
              </a:rPr>
              <a:t>เราจะปฏิบัติแค่ระดับโลกิยะ เพราะยังไม่ต้องการพัฒนาโลก</a:t>
            </a:r>
            <a:r>
              <a:rPr lang="th-TH" sz="4000" dirty="0" err="1">
                <a:solidFill>
                  <a:schemeClr val="bg1"/>
                </a:solidFill>
              </a:rPr>
              <a:t>ุตร</a:t>
            </a:r>
            <a:r>
              <a:rPr lang="th-TH" sz="4000" dirty="0">
                <a:solidFill>
                  <a:schemeClr val="bg1"/>
                </a:solidFill>
              </a:rPr>
              <a:t>ปัญญาเพื่อบรรลุมรรค ผล นิพพาน ซึ่งเป็นการปฏิบัติระดับโลกุตระได้หรือไม่ คำถามนี้มีนัยเหมือนคำถามที่ว่า </a:t>
            </a:r>
            <a:r>
              <a:rPr lang="th-TH" sz="4000" dirty="0">
                <a:solidFill>
                  <a:srgbClr val="FFC000"/>
                </a:solidFill>
              </a:rPr>
              <a:t>เราจะทำความดีเพื่อเสวยโลก</a:t>
            </a:r>
            <a:r>
              <a:rPr lang="th-TH" sz="4000" dirty="0" err="1">
                <a:solidFill>
                  <a:srgbClr val="FFC000"/>
                </a:solidFill>
              </a:rPr>
              <a:t>ิย</a:t>
            </a:r>
            <a:r>
              <a:rPr lang="th-TH" sz="4000" dirty="0">
                <a:solidFill>
                  <a:srgbClr val="FFC000"/>
                </a:solidFill>
              </a:rPr>
              <a:t>สุขโดยไม่ต้องยุ่งเกี่ยวกับมรรค ผล นิพพาน เลยได้หรือไม่</a:t>
            </a:r>
          </a:p>
        </p:txBody>
      </p:sp>
    </p:spTree>
    <p:extLst>
      <p:ext uri="{BB962C8B-B14F-4D97-AF65-F5344CB8AC3E}">
        <p14:creationId xmlns:p14="http://schemas.microsoft.com/office/powerpoint/2010/main" val="308623630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06A0E0-D767-C678-960F-DD6FFAB60F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0B00D-CDEC-A054-83FD-B9DDDA18A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4537"/>
            <a:ext cx="10515600" cy="5842426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>
                <a:solidFill>
                  <a:schemeClr val="bg1"/>
                </a:solidFill>
              </a:rPr>
              <a:t>คำถามดังกล่าวเกี่ยวข้องกับเรื่องภาวนา ๔ และสุขภาวะองค์รวม ทั้งหมด เพราะภาวนาทุกข้อและสุขภาวะองค์รวมเกี่ยวโยงกันอย่างแยกไม่ขาด การตอบคำถามนี้เท่ากับการตอบคำถามว่า </a:t>
            </a:r>
            <a:r>
              <a:rPr lang="th-TH" sz="4000" dirty="0">
                <a:solidFill>
                  <a:srgbClr val="FFC000"/>
                </a:solidFill>
              </a:rPr>
              <a:t>เราจะพัฒนาแค่สุขภาวะองค์รวมระดับโลกิยะอย่างเดียวได้หรือไม่ โดยไม่ต้องยุ่งเกี่ยวกับสุขภาวะองค์รวมระดับโลกุตระ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คำตอบคือ </a:t>
            </a:r>
            <a:r>
              <a:rPr lang="th-TH" sz="4000" dirty="0">
                <a:solidFill>
                  <a:srgbClr val="FFC000"/>
                </a:solidFill>
              </a:rPr>
              <a:t>สามารถแยกได้แต่ไม่ควรแยก </a:t>
            </a:r>
            <a:r>
              <a:rPr lang="th-TH" sz="4000" dirty="0">
                <a:solidFill>
                  <a:schemeClr val="bg1"/>
                </a:solidFill>
              </a:rPr>
              <a:t>เพราะถ้าเราพัฒนาแต่ระดับโลกิยะ </a:t>
            </a:r>
            <a:r>
              <a:rPr lang="th-TH" sz="4000" dirty="0">
                <a:solidFill>
                  <a:srgbClr val="FFC000"/>
                </a:solidFill>
              </a:rPr>
              <a:t>สุขภาวะองค์รวมแต่ละด้านจะไม่สมบูรณ์ </a:t>
            </a:r>
            <a:r>
              <a:rPr lang="th-TH" sz="4000" dirty="0">
                <a:solidFill>
                  <a:schemeClr val="bg1"/>
                </a:solidFill>
              </a:rPr>
              <a:t>หรือเป็นการปฏิบัติที่ได้ผลไม่มากเท่าที่ควร เพราะการมุ่งแต่ความสุขทางโลกคือ ตัณหา และอุปาทาน ซึ่งทำให้เราเกิดความทะยานอยากไม่รู้จบ ไม่อาจตอบสนองได้หมด ส่งผลให้เราไม่สามารถควบคุมตนเองให้อยู่ในกรอบที่เหมาะสมได้</a:t>
            </a:r>
          </a:p>
        </p:txBody>
      </p:sp>
    </p:spTree>
    <p:extLst>
      <p:ext uri="{BB962C8B-B14F-4D97-AF65-F5344CB8AC3E}">
        <p14:creationId xmlns:p14="http://schemas.microsoft.com/office/powerpoint/2010/main" val="17259395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34CCA-A686-FCB2-410F-63D67C07F9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4D0A7-CF32-A5FE-8B0F-BCA6836E9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4537"/>
            <a:ext cx="10515600" cy="5842426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>
                <a:solidFill>
                  <a:schemeClr val="bg1"/>
                </a:solidFill>
              </a:rPr>
              <a:t>การพัฒนาตามหลักภาวนา ๔ ก็จะทำได้อย่าง</a:t>
            </a:r>
            <a:r>
              <a:rPr lang="th-TH" sz="4000" dirty="0">
                <a:solidFill>
                  <a:srgbClr val="FFC000"/>
                </a:solidFill>
              </a:rPr>
              <a:t>ด้อยประสิทธิภาพ </a:t>
            </a:r>
            <a:r>
              <a:rPr lang="th-TH" sz="4000" dirty="0">
                <a:solidFill>
                  <a:schemeClr val="bg1"/>
                </a:solidFill>
              </a:rPr>
              <a:t>ซึ่งจะ</a:t>
            </a:r>
            <a:r>
              <a:rPr lang="th-TH" sz="4000" dirty="0">
                <a:solidFill>
                  <a:srgbClr val="FFC000"/>
                </a:solidFill>
              </a:rPr>
              <a:t>ส่งผลเสียต่อการเกิดสุขภาวะองค์รวม</a:t>
            </a:r>
            <a:r>
              <a:rPr lang="th-TH" sz="4000" dirty="0">
                <a:solidFill>
                  <a:schemeClr val="bg1"/>
                </a:solidFill>
              </a:rPr>
              <a:t>ที่จะเป็นผลตามมา และในทางตรงกันข้าม ยังส่งผลให้</a:t>
            </a:r>
            <a:r>
              <a:rPr lang="th-TH" sz="4000" dirty="0">
                <a:solidFill>
                  <a:srgbClr val="FFC000"/>
                </a:solidFill>
              </a:rPr>
              <a:t>เกิดความทุกข์</a:t>
            </a:r>
            <a:r>
              <a:rPr lang="th-TH" sz="4000" dirty="0">
                <a:solidFill>
                  <a:schemeClr val="bg1"/>
                </a:solidFill>
              </a:rPr>
              <a:t>ตามมาด้วย เพราะนอกจากจะไม่สามารถสนองความทะยานอยากของตนได้อย่างต้องการแล้ว ยังทำให้เกิด</a:t>
            </a:r>
            <a:r>
              <a:rPr lang="th-TH" sz="4000" dirty="0" err="1">
                <a:solidFill>
                  <a:schemeClr val="bg1"/>
                </a:solidFill>
              </a:rPr>
              <a:t>การทำ</a:t>
            </a:r>
            <a:r>
              <a:rPr lang="th-TH" sz="4000" dirty="0">
                <a:solidFill>
                  <a:schemeClr val="bg1"/>
                </a:solidFill>
              </a:rPr>
              <a:t>ผิดด้วยอำนาจความทะยานอยากนั้นด้วย</a:t>
            </a:r>
          </a:p>
          <a:p>
            <a:pPr algn="thaiDist"/>
            <a:r>
              <a:rPr lang="th-TH" sz="4000" dirty="0">
                <a:solidFill>
                  <a:schemeClr val="bg1"/>
                </a:solidFill>
              </a:rPr>
              <a:t>การพัฒนาโลก</a:t>
            </a:r>
            <a:r>
              <a:rPr lang="th-TH" sz="4000" dirty="0" err="1">
                <a:solidFill>
                  <a:schemeClr val="bg1"/>
                </a:solidFill>
              </a:rPr>
              <a:t>ุตร</a:t>
            </a:r>
            <a:r>
              <a:rPr lang="th-TH" sz="4000" dirty="0">
                <a:solidFill>
                  <a:schemeClr val="bg1"/>
                </a:solidFill>
              </a:rPr>
              <a:t>ปัญญาจึงควรปฏิบัติควบคู่ไปด้วย เพราะจะช่วยให้เรา</a:t>
            </a:r>
            <a:r>
              <a:rPr lang="th-TH" sz="4000" dirty="0">
                <a:solidFill>
                  <a:srgbClr val="FFC000"/>
                </a:solidFill>
              </a:rPr>
              <a:t>ควบคุมความทะยานอยาก</a:t>
            </a:r>
            <a:r>
              <a:rPr lang="th-TH" sz="4000" dirty="0">
                <a:solidFill>
                  <a:schemeClr val="bg1"/>
                </a:solidFill>
              </a:rPr>
              <a:t>ได้ การมีนิพพานเป็นเป้าหมายสูงสุดจะช่วยให้เราไม่ออกนอกทาง หรือเดินผิดทาง </a:t>
            </a:r>
            <a:r>
              <a:rPr lang="th-TH" sz="4000" dirty="0">
                <a:solidFill>
                  <a:srgbClr val="FFC000"/>
                </a:solidFill>
              </a:rPr>
              <a:t>นิพพานจึงเป็นเหมือนเข็มทิศหรือแผนที่ที่ช่วยให้เราไม่หลงทาง</a:t>
            </a:r>
          </a:p>
        </p:txBody>
      </p:sp>
    </p:spTree>
    <p:extLst>
      <p:ext uri="{BB962C8B-B14F-4D97-AF65-F5344CB8AC3E}">
        <p14:creationId xmlns:p14="http://schemas.microsoft.com/office/powerpoint/2010/main" val="2890843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4AD9C5C-CAE8-44AC-899D-81B1174C8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330"/>
            <a:ext cx="10515600" cy="591063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การบูรณาการใน</a:t>
            </a:r>
            <a:r>
              <a:rPr lang="th-TH" sz="4000" dirty="0" err="1"/>
              <a:t>การทำ</a:t>
            </a:r>
            <a:r>
              <a:rPr lang="th-TH" sz="4000" dirty="0"/>
              <a:t>วิจัยนี้อาจจำแนกเป็น ๔ แบบหรือวิธี คือ</a:t>
            </a:r>
          </a:p>
          <a:p>
            <a:pPr algn="thaiDist"/>
            <a:r>
              <a:rPr lang="th-TH" sz="4000" dirty="0"/>
              <a:t>๑) </a:t>
            </a:r>
            <a:r>
              <a:rPr lang="th-TH" sz="4000" dirty="0">
                <a:solidFill>
                  <a:srgbClr val="FF0000"/>
                </a:solidFill>
              </a:rPr>
              <a:t>นำมาเสริมกัน </a:t>
            </a:r>
            <a:r>
              <a:rPr lang="th-TH" sz="4000" dirty="0"/>
              <a:t>เช่น ใช้วิธีการรักษาโรคซึมเศร้าด้วยวิธีการของแพทยศาสตร์มาใช้ร่วมกับการวิธีการอื่น ๆ ทางพระพุทธศาสนามีการฝึกสติเป็นต้น เหมือนการรักษาโรคด้วยการทานยาของแพทย์แผนปัจจุบันร่วมกับการฝังเข็มของแพทย์แผนจีน</a:t>
            </a:r>
          </a:p>
          <a:p>
            <a:pPr algn="thaiDist"/>
            <a:r>
              <a:rPr lang="th-TH" sz="4000" dirty="0"/>
              <a:t>๒) </a:t>
            </a:r>
            <a:r>
              <a:rPr lang="th-TH" sz="4000" dirty="0">
                <a:solidFill>
                  <a:srgbClr val="FF0000"/>
                </a:solidFill>
              </a:rPr>
              <a:t>นำมาคละกัน </a:t>
            </a:r>
            <a:r>
              <a:rPr lang="th-TH" sz="4000" dirty="0"/>
              <a:t>เช่น การนำเนื้อหาของแนวคิดเรื่องสุขภาวะองค์รวมขององค์การอนามัยโลก (</a:t>
            </a:r>
            <a:r>
              <a:rPr lang="en-US" dirty="0"/>
              <a:t>WHO</a:t>
            </a:r>
            <a:r>
              <a:rPr lang="th-TH" sz="4000" dirty="0"/>
              <a:t>)กับคำสอนเรื่องภาวนา ๔ มาหลอมรวมกัน เหมือนการนำกาแฟมาผสมกับน้ำส้ม</a:t>
            </a:r>
          </a:p>
        </p:txBody>
      </p:sp>
    </p:spTree>
    <p:extLst>
      <p:ext uri="{BB962C8B-B14F-4D97-AF65-F5344CB8AC3E}">
        <p14:creationId xmlns:p14="http://schemas.microsoft.com/office/powerpoint/2010/main" val="391632970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DE0DFD-4315-CC5D-AD0E-9C8A92F6E484}"/>
              </a:ext>
            </a:extLst>
          </p:cNvPr>
          <p:cNvSpPr txBox="1"/>
          <p:nvPr/>
        </p:nvSpPr>
        <p:spPr>
          <a:xfrm>
            <a:off x="1170651" y="774872"/>
            <a:ext cx="9850698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sz="4400" b="1" dirty="0"/>
              <a:t>การพัฒนาสุขภาวะองค์รวมตามหลักธรรมพระพุทธศาสนา</a:t>
            </a:r>
            <a:endParaRPr lang="en-US" sz="4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5FC7E1-BD9E-1B60-E572-2C4F6B3A88FF}"/>
              </a:ext>
            </a:extLst>
          </p:cNvPr>
          <p:cNvSpPr txBox="1"/>
          <p:nvPr/>
        </p:nvSpPr>
        <p:spPr>
          <a:xfrm>
            <a:off x="847031" y="1849934"/>
            <a:ext cx="1940313" cy="44012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4000" b="1" dirty="0"/>
              <a:t>กายภาวนา</a:t>
            </a:r>
          </a:p>
          <a:p>
            <a:r>
              <a:rPr lang="th-TH" sz="4000" dirty="0"/>
              <a:t>-สันโดษ</a:t>
            </a:r>
          </a:p>
          <a:p>
            <a:r>
              <a:rPr lang="th-TH" sz="4000" dirty="0"/>
              <a:t>-</a:t>
            </a:r>
            <a:r>
              <a:rPr lang="th-TH" sz="3600" dirty="0" err="1"/>
              <a:t>มัตตัญญุ</a:t>
            </a:r>
            <a:r>
              <a:rPr lang="th-TH" sz="3600" dirty="0"/>
              <a:t>ตา</a:t>
            </a:r>
          </a:p>
          <a:p>
            <a:r>
              <a:rPr lang="th-TH" sz="4000" dirty="0"/>
              <a:t>-</a:t>
            </a:r>
            <a:r>
              <a:rPr lang="th-TH" sz="3600" dirty="0"/>
              <a:t>หลักพระวินัย</a:t>
            </a:r>
          </a:p>
          <a:p>
            <a:r>
              <a:rPr lang="th-TH" sz="4000" dirty="0"/>
              <a:t>-ปฏิรูปเทส</a:t>
            </a:r>
          </a:p>
          <a:p>
            <a:r>
              <a:rPr lang="th-TH" sz="4000" dirty="0"/>
              <a:t>-</a:t>
            </a:r>
            <a:r>
              <a:rPr lang="th-TH" sz="3200" dirty="0"/>
              <a:t>บุญกิริยาวัตถุ</a:t>
            </a:r>
          </a:p>
          <a:p>
            <a:r>
              <a:rPr lang="th-TH" sz="4000" dirty="0"/>
              <a:t>   ฯลฯ</a:t>
            </a:r>
            <a:endParaRPr lang="en-US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C8BE55-5B84-5E76-F722-1DD18D6D29DC}"/>
              </a:ext>
            </a:extLst>
          </p:cNvPr>
          <p:cNvSpPr txBox="1"/>
          <p:nvPr/>
        </p:nvSpPr>
        <p:spPr>
          <a:xfrm>
            <a:off x="3641327" y="1849934"/>
            <a:ext cx="2015125" cy="42780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4000" b="1" dirty="0"/>
              <a:t>สีลภาวนา</a:t>
            </a:r>
          </a:p>
          <a:p>
            <a:r>
              <a:rPr lang="th-TH" sz="3200" dirty="0"/>
              <a:t>-เบญจศีล,</a:t>
            </a:r>
          </a:p>
          <a:p>
            <a:r>
              <a:rPr lang="th-TH" sz="3200" dirty="0"/>
              <a:t>เบญจธรรม</a:t>
            </a:r>
          </a:p>
          <a:p>
            <a:r>
              <a:rPr lang="th-TH" sz="3200" dirty="0"/>
              <a:t>-</a:t>
            </a:r>
            <a:r>
              <a:rPr lang="th-TH" sz="2800"/>
              <a:t>ฆราวาสธรรม ๔</a:t>
            </a:r>
            <a:endParaRPr lang="th-TH" sz="2800" dirty="0"/>
          </a:p>
          <a:p>
            <a:r>
              <a:rPr lang="th-TH" sz="3200" dirty="0"/>
              <a:t>-สัง</a:t>
            </a:r>
            <a:r>
              <a:rPr lang="th-TH" sz="3200" dirty="0" err="1"/>
              <a:t>คห</a:t>
            </a:r>
            <a:r>
              <a:rPr lang="th-TH" sz="3200" dirty="0"/>
              <a:t>วัตถุ ๔</a:t>
            </a:r>
          </a:p>
          <a:p>
            <a:r>
              <a:rPr lang="th-TH" sz="3200" dirty="0"/>
              <a:t>-ทิศ ๖</a:t>
            </a:r>
          </a:p>
          <a:p>
            <a:r>
              <a:rPr lang="th-TH" sz="3200" dirty="0"/>
              <a:t>     ฯลฯ</a:t>
            </a:r>
          </a:p>
          <a:p>
            <a:pPr marL="571500" indent="-571500">
              <a:buFontTx/>
              <a:buChar char="-"/>
            </a:pPr>
            <a:endParaRPr lang="en-US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FBAFE9-E88E-6491-8C09-084AF61F4745}"/>
              </a:ext>
            </a:extLst>
          </p:cNvPr>
          <p:cNvSpPr txBox="1"/>
          <p:nvPr/>
        </p:nvSpPr>
        <p:spPr>
          <a:xfrm>
            <a:off x="6278132" y="1905506"/>
            <a:ext cx="2174492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4000" b="1" dirty="0"/>
              <a:t>จิตภาวนา</a:t>
            </a:r>
          </a:p>
          <a:p>
            <a:r>
              <a:rPr lang="th-TH" sz="3800" dirty="0"/>
              <a:t>-</a:t>
            </a:r>
            <a:r>
              <a:rPr lang="th-TH" sz="3600" dirty="0"/>
              <a:t>สมถกรรมฐาน</a:t>
            </a:r>
          </a:p>
          <a:p>
            <a:r>
              <a:rPr lang="th-TH" sz="3800" dirty="0"/>
              <a:t>-พรหมวิหาร ๔</a:t>
            </a:r>
          </a:p>
          <a:p>
            <a:r>
              <a:rPr lang="th-TH" sz="3800" dirty="0"/>
              <a:t>-ศรัทธา ๔</a:t>
            </a:r>
          </a:p>
          <a:p>
            <a:r>
              <a:rPr lang="th-TH" sz="3800" dirty="0"/>
              <a:t>    ฯลฯ</a:t>
            </a:r>
            <a:endParaRPr lang="en-US" sz="3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BFFD1A-5AB3-D781-83D1-4106D948F9F3}"/>
              </a:ext>
            </a:extLst>
          </p:cNvPr>
          <p:cNvSpPr txBox="1"/>
          <p:nvPr/>
        </p:nvSpPr>
        <p:spPr>
          <a:xfrm>
            <a:off x="9074304" y="1905506"/>
            <a:ext cx="2330606" cy="44627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sz="4000" b="1" dirty="0"/>
              <a:t>ปัญญาภาวนา</a:t>
            </a:r>
          </a:p>
          <a:p>
            <a:r>
              <a:rPr lang="th-TH" sz="3600" dirty="0"/>
              <a:t>-</a:t>
            </a:r>
            <a:r>
              <a:rPr lang="th-TH" sz="3600" dirty="0" err="1"/>
              <a:t>ปร</a:t>
            </a:r>
            <a:r>
              <a:rPr lang="th-TH" sz="3600" dirty="0"/>
              <a:t>โต</a:t>
            </a:r>
            <a:r>
              <a:rPr lang="th-TH" sz="3600" dirty="0" err="1"/>
              <a:t>โฆ</a:t>
            </a:r>
            <a:r>
              <a:rPr lang="th-TH" sz="3600" dirty="0"/>
              <a:t>สะ</a:t>
            </a:r>
          </a:p>
          <a:p>
            <a:r>
              <a:rPr lang="th-TH" sz="3600" dirty="0"/>
              <a:t>-โยนิโสมนสิการ</a:t>
            </a:r>
          </a:p>
          <a:p>
            <a:r>
              <a:rPr lang="th-TH" sz="3600" dirty="0"/>
              <a:t>-</a:t>
            </a:r>
            <a:r>
              <a:rPr lang="th-TH" sz="3200" dirty="0"/>
              <a:t>อริยมรรคมีองค์ ๘</a:t>
            </a:r>
          </a:p>
          <a:p>
            <a:r>
              <a:rPr lang="th-TH" sz="3600" dirty="0"/>
              <a:t>-ไตรสิกขา</a:t>
            </a:r>
          </a:p>
          <a:p>
            <a:r>
              <a:rPr lang="th-TH" sz="3600" dirty="0"/>
              <a:t>-</a:t>
            </a:r>
            <a:r>
              <a:rPr lang="th-TH" sz="3200" dirty="0"/>
              <a:t>วิปัสสนากรรมฐาน</a:t>
            </a:r>
          </a:p>
          <a:p>
            <a:r>
              <a:rPr lang="th-TH" sz="3200" dirty="0"/>
              <a:t>-ขันธ์ ๕,ไตรลักษณ์ </a:t>
            </a:r>
          </a:p>
          <a:p>
            <a:r>
              <a:rPr lang="th-TH" sz="3200" dirty="0"/>
              <a:t>      ฯลฯ</a:t>
            </a:r>
          </a:p>
        </p:txBody>
      </p:sp>
      <p:sp>
        <p:nvSpPr>
          <p:cNvPr id="13" name="Arrow: Left-Right 12">
            <a:extLst>
              <a:ext uri="{FF2B5EF4-FFF2-40B4-BE49-F238E27FC236}">
                <a16:creationId xmlns:a16="http://schemas.microsoft.com/office/drawing/2014/main" id="{E6783CB5-F6CD-3763-527D-402121262774}"/>
              </a:ext>
            </a:extLst>
          </p:cNvPr>
          <p:cNvSpPr/>
          <p:nvPr/>
        </p:nvSpPr>
        <p:spPr>
          <a:xfrm>
            <a:off x="2709746" y="3000338"/>
            <a:ext cx="854926" cy="343339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Left-Right 13">
            <a:extLst>
              <a:ext uri="{FF2B5EF4-FFF2-40B4-BE49-F238E27FC236}">
                <a16:creationId xmlns:a16="http://schemas.microsoft.com/office/drawing/2014/main" id="{E4189E0C-A46E-858E-4B78-D2B797A62B07}"/>
              </a:ext>
            </a:extLst>
          </p:cNvPr>
          <p:cNvSpPr/>
          <p:nvPr/>
        </p:nvSpPr>
        <p:spPr>
          <a:xfrm>
            <a:off x="5603029" y="3000339"/>
            <a:ext cx="725286" cy="343339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Left-Right 14">
            <a:extLst>
              <a:ext uri="{FF2B5EF4-FFF2-40B4-BE49-F238E27FC236}">
                <a16:creationId xmlns:a16="http://schemas.microsoft.com/office/drawing/2014/main" id="{088C3177-4A0C-040C-295A-A610B95CFA30}"/>
              </a:ext>
            </a:extLst>
          </p:cNvPr>
          <p:cNvSpPr/>
          <p:nvPr/>
        </p:nvSpPr>
        <p:spPr>
          <a:xfrm>
            <a:off x="8452624" y="3000338"/>
            <a:ext cx="659778" cy="343339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6A0A2DF-0C05-CC9C-C3AE-C2539D9D6859}"/>
              </a:ext>
            </a:extLst>
          </p:cNvPr>
          <p:cNvCxnSpPr>
            <a:cxnSpLocks/>
          </p:cNvCxnSpPr>
          <p:nvPr/>
        </p:nvCxnSpPr>
        <p:spPr>
          <a:xfrm flipH="1">
            <a:off x="4497653" y="3992544"/>
            <a:ext cx="2" cy="618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0904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DE0DFD-4315-CC5D-AD0E-9C8A92F6E484}"/>
              </a:ext>
            </a:extLst>
          </p:cNvPr>
          <p:cNvSpPr txBox="1"/>
          <p:nvPr/>
        </p:nvSpPr>
        <p:spPr>
          <a:xfrm>
            <a:off x="1219201" y="1237786"/>
            <a:ext cx="95504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sz="4400" b="1" dirty="0"/>
              <a:t>การพัฒนาสุขภาวะองค์รวมตามหลักการพระพุทธศาสนา</a:t>
            </a:r>
            <a:endParaRPr lang="en-US" sz="4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5FC7E1-BD9E-1B60-E572-2C4F6B3A88FF}"/>
              </a:ext>
            </a:extLst>
          </p:cNvPr>
          <p:cNvSpPr txBox="1"/>
          <p:nvPr/>
        </p:nvSpPr>
        <p:spPr>
          <a:xfrm>
            <a:off x="743413" y="2818910"/>
            <a:ext cx="1940313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4000" b="1" dirty="0"/>
              <a:t>กายภาวนา</a:t>
            </a:r>
            <a:endParaRPr lang="en-US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C8BE55-5B84-5E76-F722-1DD18D6D29DC}"/>
              </a:ext>
            </a:extLst>
          </p:cNvPr>
          <p:cNvSpPr txBox="1"/>
          <p:nvPr/>
        </p:nvSpPr>
        <p:spPr>
          <a:xfrm>
            <a:off x="3533076" y="2818910"/>
            <a:ext cx="1940313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4000" b="1" dirty="0"/>
              <a:t>สีลภาวนา</a:t>
            </a:r>
            <a:endParaRPr lang="en-US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FBAFE9-E88E-6491-8C09-084AF61F4745}"/>
              </a:ext>
            </a:extLst>
          </p:cNvPr>
          <p:cNvSpPr txBox="1"/>
          <p:nvPr/>
        </p:nvSpPr>
        <p:spPr>
          <a:xfrm>
            <a:off x="6322739" y="2818065"/>
            <a:ext cx="1940313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4000" b="1" dirty="0"/>
              <a:t>จิตภาวนา</a:t>
            </a:r>
            <a:endParaRPr lang="en-US" sz="4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BFFD1A-5AB3-D781-83D1-4106D948F9F3}"/>
              </a:ext>
            </a:extLst>
          </p:cNvPr>
          <p:cNvSpPr txBox="1"/>
          <p:nvPr/>
        </p:nvSpPr>
        <p:spPr>
          <a:xfrm>
            <a:off x="9117981" y="2722504"/>
            <a:ext cx="2330606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sz="4000" b="1" dirty="0"/>
              <a:t>ปัญญาภาวนา</a:t>
            </a:r>
            <a:endParaRPr lang="en-US" sz="4000" b="1" dirty="0"/>
          </a:p>
        </p:txBody>
      </p:sp>
      <p:sp>
        <p:nvSpPr>
          <p:cNvPr id="13" name="Arrow: Left-Right 12">
            <a:extLst>
              <a:ext uri="{FF2B5EF4-FFF2-40B4-BE49-F238E27FC236}">
                <a16:creationId xmlns:a16="http://schemas.microsoft.com/office/drawing/2014/main" id="{E6783CB5-F6CD-3763-527D-402121262774}"/>
              </a:ext>
            </a:extLst>
          </p:cNvPr>
          <p:cNvSpPr/>
          <p:nvPr/>
        </p:nvSpPr>
        <p:spPr>
          <a:xfrm>
            <a:off x="2683726" y="3001183"/>
            <a:ext cx="854926" cy="343339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Left-Right 13">
            <a:extLst>
              <a:ext uri="{FF2B5EF4-FFF2-40B4-BE49-F238E27FC236}">
                <a16:creationId xmlns:a16="http://schemas.microsoft.com/office/drawing/2014/main" id="{E4189E0C-A46E-858E-4B78-D2B797A62B07}"/>
              </a:ext>
            </a:extLst>
          </p:cNvPr>
          <p:cNvSpPr/>
          <p:nvPr/>
        </p:nvSpPr>
        <p:spPr>
          <a:xfrm>
            <a:off x="5473389" y="3000339"/>
            <a:ext cx="854926" cy="343339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Left-Right 14">
            <a:extLst>
              <a:ext uri="{FF2B5EF4-FFF2-40B4-BE49-F238E27FC236}">
                <a16:creationId xmlns:a16="http://schemas.microsoft.com/office/drawing/2014/main" id="{088C3177-4A0C-040C-295A-A610B95CFA30}"/>
              </a:ext>
            </a:extLst>
          </p:cNvPr>
          <p:cNvSpPr/>
          <p:nvPr/>
        </p:nvSpPr>
        <p:spPr>
          <a:xfrm>
            <a:off x="8257476" y="3000338"/>
            <a:ext cx="854926" cy="343339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F1ACBDF-9036-D148-68B9-FAD491FB0A1B}"/>
              </a:ext>
            </a:extLst>
          </p:cNvPr>
          <p:cNvCxnSpPr>
            <a:stCxn id="3" idx="2"/>
          </p:cNvCxnSpPr>
          <p:nvPr/>
        </p:nvCxnSpPr>
        <p:spPr>
          <a:xfrm flipH="1">
            <a:off x="1713569" y="3526796"/>
            <a:ext cx="1" cy="7329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6A0A2DF-0C05-CC9C-C3AE-C2539D9D6859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4503231" y="3526796"/>
            <a:ext cx="2" cy="618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4AEA0AD-576B-82A7-B887-BA3BD7600770}"/>
              </a:ext>
            </a:extLst>
          </p:cNvPr>
          <p:cNvCxnSpPr>
            <a:cxnSpLocks/>
          </p:cNvCxnSpPr>
          <p:nvPr/>
        </p:nvCxnSpPr>
        <p:spPr>
          <a:xfrm flipH="1">
            <a:off x="7287315" y="3526796"/>
            <a:ext cx="5580" cy="675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0609646-298F-B12B-0D82-D4ACF56BFF67}"/>
              </a:ext>
            </a:extLst>
          </p:cNvPr>
          <p:cNvCxnSpPr>
            <a:cxnSpLocks/>
          </p:cNvCxnSpPr>
          <p:nvPr/>
        </p:nvCxnSpPr>
        <p:spPr>
          <a:xfrm>
            <a:off x="10082557" y="3429000"/>
            <a:ext cx="0" cy="773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381F8E3-9B88-B951-874A-51034FC84B64}"/>
              </a:ext>
            </a:extLst>
          </p:cNvPr>
          <p:cNvCxnSpPr>
            <a:cxnSpLocks/>
          </p:cNvCxnSpPr>
          <p:nvPr/>
        </p:nvCxnSpPr>
        <p:spPr>
          <a:xfrm flipV="1">
            <a:off x="1719149" y="4145667"/>
            <a:ext cx="8363407" cy="1140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row: Down 31">
            <a:extLst>
              <a:ext uri="{FF2B5EF4-FFF2-40B4-BE49-F238E27FC236}">
                <a16:creationId xmlns:a16="http://schemas.microsoft.com/office/drawing/2014/main" id="{12B5D13C-4DC5-C00C-3101-55D89A3DEB2D}"/>
              </a:ext>
            </a:extLst>
          </p:cNvPr>
          <p:cNvSpPr/>
          <p:nvPr/>
        </p:nvSpPr>
        <p:spPr>
          <a:xfrm>
            <a:off x="5674558" y="4241228"/>
            <a:ext cx="484632" cy="92178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EBB540A-99F8-B5C9-6052-328ABA5869D0}"/>
              </a:ext>
            </a:extLst>
          </p:cNvPr>
          <p:cNvSpPr txBox="1"/>
          <p:nvPr/>
        </p:nvSpPr>
        <p:spPr>
          <a:xfrm>
            <a:off x="4713249" y="5286237"/>
            <a:ext cx="2765502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th-TH" sz="4000" b="1" dirty="0"/>
              <a:t>สุขภาวะองค์รวม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6359860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A9681C1-BE47-4D75-8B29-BA96E32F18D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th-TH" dirty="0"/>
              <a:t>แนวทางการพัฒนาสุขภาวะองค์รวมเชิงพุทธบูรณาการ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A163B64-031A-413C-99B6-5F52717F98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เมื่อนำวิธีการพัฒนาสุขภาวะองค์รวมของตะวันตกมาบูรณาการกับแนวทางของพระพุทธศาสนา ก็จะได้</a:t>
            </a:r>
            <a:r>
              <a:rPr lang="th-TH" sz="4000" dirty="0">
                <a:solidFill>
                  <a:srgbClr val="FF0000"/>
                </a:solidFill>
              </a:rPr>
              <a:t>แนวทางการพัฒนาสุขภาวะองค์รวมเชิงพุทธบูรณาการ</a:t>
            </a:r>
            <a:r>
              <a:rPr lang="th-TH" sz="4000" dirty="0"/>
              <a:t>ซึ่งเป็นการผสมผสานวิธีการพัฒนาสุขภาวะองค์รวมทั้งของตะวันตกและของพระพุทธศาสนาเข้าด้วยกัน ซึ่งบางวิธีการก็มีลักษณะคล้ายกันอยู่แล้ว เช่น การฝึกสติหรือการฝึกสมาธิ</a:t>
            </a:r>
          </a:p>
        </p:txBody>
      </p:sp>
    </p:spTree>
    <p:extLst>
      <p:ext uri="{BB962C8B-B14F-4D97-AF65-F5344CB8AC3E}">
        <p14:creationId xmlns:p14="http://schemas.microsoft.com/office/powerpoint/2010/main" val="425595597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DE0DFD-4315-CC5D-AD0E-9C8A92F6E484}"/>
              </a:ext>
            </a:extLst>
          </p:cNvPr>
          <p:cNvSpPr txBox="1"/>
          <p:nvPr/>
        </p:nvSpPr>
        <p:spPr>
          <a:xfrm>
            <a:off x="2071530" y="868172"/>
            <a:ext cx="7788284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sz="4400" b="1" dirty="0"/>
              <a:t>การพัฒนาสุขภาวะองค์รวมเชิงพุทธบูรณาการ</a:t>
            </a:r>
            <a:endParaRPr lang="en-US" sz="4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5FC7E1-BD9E-1B60-E572-2C4F6B3A88FF}"/>
              </a:ext>
            </a:extLst>
          </p:cNvPr>
          <p:cNvSpPr txBox="1"/>
          <p:nvPr/>
        </p:nvSpPr>
        <p:spPr>
          <a:xfrm>
            <a:off x="847031" y="1849934"/>
            <a:ext cx="1940313" cy="43396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4000" b="1" dirty="0"/>
              <a:t>ทางกาย</a:t>
            </a:r>
          </a:p>
          <a:p>
            <a:r>
              <a:rPr lang="th-TH" sz="4000" dirty="0"/>
              <a:t>-</a:t>
            </a:r>
            <a:r>
              <a:rPr lang="th-TH" sz="4000" dirty="0">
                <a:solidFill>
                  <a:srgbClr val="FF0000"/>
                </a:solidFill>
              </a:rPr>
              <a:t>ออกกำลัง</a:t>
            </a:r>
          </a:p>
          <a:p>
            <a:r>
              <a:rPr lang="th-TH" sz="4000" dirty="0">
                <a:solidFill>
                  <a:srgbClr val="FF0000"/>
                </a:solidFill>
              </a:rPr>
              <a:t>-พักผ่อน</a:t>
            </a:r>
          </a:p>
          <a:p>
            <a:r>
              <a:rPr lang="th-TH" sz="4000" dirty="0"/>
              <a:t>-สันโดษ</a:t>
            </a:r>
          </a:p>
          <a:p>
            <a:r>
              <a:rPr lang="th-TH" sz="4000" dirty="0"/>
              <a:t>-</a:t>
            </a:r>
            <a:r>
              <a:rPr lang="th-TH" sz="3600" dirty="0" err="1"/>
              <a:t>มัตตัญญุ</a:t>
            </a:r>
            <a:r>
              <a:rPr lang="th-TH" sz="3600" dirty="0"/>
              <a:t>ตา</a:t>
            </a:r>
          </a:p>
          <a:p>
            <a:r>
              <a:rPr lang="th-TH" sz="4000" dirty="0"/>
              <a:t>-</a:t>
            </a:r>
            <a:r>
              <a:rPr lang="th-TH" sz="3600" dirty="0"/>
              <a:t>หลักพระวินัย</a:t>
            </a:r>
          </a:p>
          <a:p>
            <a:r>
              <a:rPr lang="th-TH" sz="3600" dirty="0"/>
              <a:t>    ฯลฯ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C8BE55-5B84-5E76-F722-1DD18D6D29DC}"/>
              </a:ext>
            </a:extLst>
          </p:cNvPr>
          <p:cNvSpPr txBox="1"/>
          <p:nvPr/>
        </p:nvSpPr>
        <p:spPr>
          <a:xfrm>
            <a:off x="3641327" y="1849934"/>
            <a:ext cx="2015125" cy="42780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4000" b="1" dirty="0"/>
              <a:t>ทางสังคม</a:t>
            </a:r>
          </a:p>
          <a:p>
            <a:r>
              <a:rPr lang="th-TH" sz="4000" dirty="0"/>
              <a:t>-</a:t>
            </a:r>
            <a:r>
              <a:rPr lang="th-TH" sz="3200" dirty="0">
                <a:solidFill>
                  <a:srgbClr val="FF0000"/>
                </a:solidFill>
              </a:rPr>
              <a:t>กิจกรรม</a:t>
            </a:r>
          </a:p>
          <a:p>
            <a:r>
              <a:rPr lang="th-TH" sz="3200" dirty="0"/>
              <a:t>-เบญจศีล,</a:t>
            </a:r>
          </a:p>
          <a:p>
            <a:r>
              <a:rPr lang="th-TH" sz="3200" dirty="0"/>
              <a:t>เบญจธรรม</a:t>
            </a:r>
          </a:p>
          <a:p>
            <a:r>
              <a:rPr lang="th-TH" sz="3200" dirty="0"/>
              <a:t>-</a:t>
            </a:r>
            <a:r>
              <a:rPr lang="th-TH" sz="2800" dirty="0"/>
              <a:t>ฆราวาสธรรม ๔</a:t>
            </a:r>
          </a:p>
          <a:p>
            <a:r>
              <a:rPr lang="th-TH" sz="3200" dirty="0"/>
              <a:t>-สัง</a:t>
            </a:r>
            <a:r>
              <a:rPr lang="th-TH" sz="3200" dirty="0" err="1"/>
              <a:t>คห</a:t>
            </a:r>
            <a:r>
              <a:rPr lang="th-TH" sz="3200" dirty="0"/>
              <a:t>วัตถุ ๔</a:t>
            </a:r>
          </a:p>
          <a:p>
            <a:r>
              <a:rPr lang="th-TH" sz="3200" dirty="0"/>
              <a:t>-ทิศ ๖</a:t>
            </a:r>
          </a:p>
          <a:p>
            <a:r>
              <a:rPr lang="th-TH" sz="3200" dirty="0"/>
              <a:t>     ฯลฯ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FBAFE9-E88E-6491-8C09-084AF61F4745}"/>
              </a:ext>
            </a:extLst>
          </p:cNvPr>
          <p:cNvSpPr txBox="1"/>
          <p:nvPr/>
        </p:nvSpPr>
        <p:spPr>
          <a:xfrm>
            <a:off x="6278132" y="1905506"/>
            <a:ext cx="2174492" cy="42780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4000" b="1" dirty="0"/>
              <a:t>ทางจิต</a:t>
            </a:r>
          </a:p>
          <a:p>
            <a:r>
              <a:rPr lang="th-TH" sz="4000" dirty="0"/>
              <a:t>-</a:t>
            </a:r>
            <a:r>
              <a:rPr lang="th-TH" sz="4000" dirty="0">
                <a:solidFill>
                  <a:srgbClr val="FF0000"/>
                </a:solidFill>
              </a:rPr>
              <a:t>ฝึกโยคะ</a:t>
            </a:r>
          </a:p>
          <a:p>
            <a:r>
              <a:rPr lang="th-TH" sz="4000" dirty="0">
                <a:solidFill>
                  <a:srgbClr val="FF0000"/>
                </a:solidFill>
              </a:rPr>
              <a:t>-คิดบวก</a:t>
            </a:r>
          </a:p>
          <a:p>
            <a:r>
              <a:rPr lang="th-TH" sz="3800" dirty="0"/>
              <a:t>-</a:t>
            </a:r>
            <a:r>
              <a:rPr lang="th-TH" sz="3600" dirty="0"/>
              <a:t>สมถกรรมฐาน</a:t>
            </a:r>
          </a:p>
          <a:p>
            <a:r>
              <a:rPr lang="th-TH" sz="3800" dirty="0"/>
              <a:t>-พรหมวิหาร ๔</a:t>
            </a:r>
          </a:p>
          <a:p>
            <a:r>
              <a:rPr lang="th-TH" sz="3800" dirty="0"/>
              <a:t>-ศรัทธา ๔</a:t>
            </a:r>
          </a:p>
          <a:p>
            <a:r>
              <a:rPr lang="th-TH" sz="3800" dirty="0"/>
              <a:t>    ฯลฯ</a:t>
            </a:r>
            <a:endParaRPr lang="en-US" sz="3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BFFD1A-5AB3-D781-83D1-4106D948F9F3}"/>
              </a:ext>
            </a:extLst>
          </p:cNvPr>
          <p:cNvSpPr txBox="1"/>
          <p:nvPr/>
        </p:nvSpPr>
        <p:spPr>
          <a:xfrm>
            <a:off x="9074304" y="1905506"/>
            <a:ext cx="2330606" cy="403187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sz="4000" b="1" dirty="0"/>
              <a:t>ทางปัญญา</a:t>
            </a:r>
          </a:p>
          <a:p>
            <a:r>
              <a:rPr lang="th-TH" sz="4000" dirty="0"/>
              <a:t>-</a:t>
            </a:r>
            <a:r>
              <a:rPr lang="th-TH" sz="3200" dirty="0">
                <a:solidFill>
                  <a:srgbClr val="FF0000"/>
                </a:solidFill>
              </a:rPr>
              <a:t>การมีศรัทธา</a:t>
            </a:r>
          </a:p>
          <a:p>
            <a:r>
              <a:rPr lang="th-TH" sz="3600" dirty="0"/>
              <a:t>-</a:t>
            </a:r>
            <a:r>
              <a:rPr lang="th-TH" sz="3600" dirty="0" err="1"/>
              <a:t>ปร</a:t>
            </a:r>
            <a:r>
              <a:rPr lang="th-TH" sz="3600" dirty="0"/>
              <a:t>โต</a:t>
            </a:r>
            <a:r>
              <a:rPr lang="th-TH" sz="3600" dirty="0" err="1"/>
              <a:t>โฆ</a:t>
            </a:r>
            <a:r>
              <a:rPr lang="th-TH" sz="3600" dirty="0"/>
              <a:t>สะ</a:t>
            </a:r>
          </a:p>
          <a:p>
            <a:r>
              <a:rPr lang="th-TH" sz="3600" dirty="0"/>
              <a:t>-โยนิโสมนสิการ</a:t>
            </a:r>
          </a:p>
          <a:p>
            <a:r>
              <a:rPr lang="th-TH" sz="3600" dirty="0"/>
              <a:t>-</a:t>
            </a:r>
            <a:r>
              <a:rPr lang="th-TH" sz="3200" dirty="0"/>
              <a:t>อริยมรรคมีองค์ ๘</a:t>
            </a:r>
          </a:p>
          <a:p>
            <a:r>
              <a:rPr lang="th-TH" sz="3600" dirty="0"/>
              <a:t>-</a:t>
            </a:r>
            <a:r>
              <a:rPr lang="th-TH" sz="3200" dirty="0"/>
              <a:t>วิปัสสนากรรมฐาน</a:t>
            </a:r>
          </a:p>
          <a:p>
            <a:r>
              <a:rPr lang="th-TH" sz="3200" dirty="0"/>
              <a:t>      ฯลฯ</a:t>
            </a:r>
          </a:p>
        </p:txBody>
      </p:sp>
      <p:sp>
        <p:nvSpPr>
          <p:cNvPr id="13" name="Arrow: Left-Right 12">
            <a:extLst>
              <a:ext uri="{FF2B5EF4-FFF2-40B4-BE49-F238E27FC236}">
                <a16:creationId xmlns:a16="http://schemas.microsoft.com/office/drawing/2014/main" id="{E6783CB5-F6CD-3763-527D-402121262774}"/>
              </a:ext>
            </a:extLst>
          </p:cNvPr>
          <p:cNvSpPr/>
          <p:nvPr/>
        </p:nvSpPr>
        <p:spPr>
          <a:xfrm>
            <a:off x="2709746" y="3000338"/>
            <a:ext cx="854926" cy="343339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Left-Right 13">
            <a:extLst>
              <a:ext uri="{FF2B5EF4-FFF2-40B4-BE49-F238E27FC236}">
                <a16:creationId xmlns:a16="http://schemas.microsoft.com/office/drawing/2014/main" id="{E4189E0C-A46E-858E-4B78-D2B797A62B07}"/>
              </a:ext>
            </a:extLst>
          </p:cNvPr>
          <p:cNvSpPr/>
          <p:nvPr/>
        </p:nvSpPr>
        <p:spPr>
          <a:xfrm>
            <a:off x="5603029" y="3000339"/>
            <a:ext cx="725286" cy="343339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Left-Right 14">
            <a:extLst>
              <a:ext uri="{FF2B5EF4-FFF2-40B4-BE49-F238E27FC236}">
                <a16:creationId xmlns:a16="http://schemas.microsoft.com/office/drawing/2014/main" id="{088C3177-4A0C-040C-295A-A610B95CFA30}"/>
              </a:ext>
            </a:extLst>
          </p:cNvPr>
          <p:cNvSpPr/>
          <p:nvPr/>
        </p:nvSpPr>
        <p:spPr>
          <a:xfrm>
            <a:off x="8452624" y="3000338"/>
            <a:ext cx="659778" cy="343339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5791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533CE22-3F44-4BA4-93EB-4CBFE2F1AAB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th-TH" dirty="0"/>
              <a:t>โปรแกรม/รูปแบบการพัฒนาสุขภาวะองค์เชิงพุทธบูรณาการ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513569E-6F7C-485E-8908-3DBDFEB43C3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400" dirty="0"/>
              <a:t>เมื่อนำแนวทางการพัฒนาสุขภาวะองค์รวมของตะวันตกและพระพุทธศาสนามาออกแบบเป็นโปรแกรมหรือรูปแบบการพัฒนาสุขภาวะองค์รวมโดยออกแบบ</a:t>
            </a:r>
            <a:r>
              <a:rPr lang="th-TH" sz="4400" dirty="0">
                <a:solidFill>
                  <a:srgbClr val="FF0000"/>
                </a:solidFill>
              </a:rPr>
              <a:t>ชุดของกิจกรรม</a:t>
            </a:r>
            <a:r>
              <a:rPr lang="th-TH" sz="4400" dirty="0"/>
              <a:t>ที่จะช่วยพัฒนาสุขภาวะด้านต่าง ๆ ก็จะได้โปรแกรมหรือรูปแบบการพัฒนาสุขภาวะองค์รวมเชิงพุทธบูรณาการ โปรแกรมนี้อาจประกอบด้วยกิจกรรมหลายอย่าง เช่น กิจกรรมกินให้ถูกสุขลักษณะ กิจกรรมบริหารร่างกาย กิจกรรมการธรรมสากัจฉา กิจกรรมการฝึกสติ </a:t>
            </a:r>
          </a:p>
        </p:txBody>
      </p:sp>
    </p:spTree>
    <p:extLst>
      <p:ext uri="{BB962C8B-B14F-4D97-AF65-F5344CB8AC3E}">
        <p14:creationId xmlns:p14="http://schemas.microsoft.com/office/powerpoint/2010/main" val="393471456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513569E-6F7C-485E-8908-3DBDFEB43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6400"/>
            <a:ext cx="10515600" cy="5770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400" dirty="0"/>
              <a:t>โปรแกรมนี้สามารถทำเป็นหลักสูตรสำหรับจัดฝึกอบรมและวัดผลประเมินผลดูประสิทธิภาพและประสิทธิผลของโปรแกรมได้ ซึ่งเป็นวิธีการของการวิจัยกึ่งทดลอง</a:t>
            </a:r>
          </a:p>
        </p:txBody>
      </p:sp>
    </p:spTree>
    <p:extLst>
      <p:ext uri="{BB962C8B-B14F-4D97-AF65-F5344CB8AC3E}">
        <p14:creationId xmlns:p14="http://schemas.microsoft.com/office/powerpoint/2010/main" val="272642223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C2A8080-E58D-4FD0-BAF1-DBA6EA4B424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th-TH" dirty="0"/>
              <a:t>สรุป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3452482-C578-441B-9C0F-A9CF58C1FA3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การวิจัยเชิงบูรณาการเป็นการวิจัยที่ช่วยให้เราสามารถศึกษาปัญหาและสร้างองค์ความรู้ใหม่ที่มีความครอบคลุมและสมบูรณ์มากขึ้น หรือทำให้ได้ความรู้ที่ซับซ้อนลุ่มลึกมากขึ้น ได้วิธีการที่มีประสิทธิภาพมากขึ้น แต่การวิจัยต้องอาศัยการค้นคว้าข้อมูลในศาสตร์หรือสาขาวิชาซึ่งบางสาขาผู้วิจัยอาจมีความรู้น้อย จึงต้องใช้เวลาในการศึกษาหรืออาจต้องหาผู้เชี่ยวชาญในสาขาที่ผู้วิจัยไม่เชี่ยวชาญมาร่วมวิจัยหรือเป็นที่ปรึกษา</a:t>
            </a:r>
          </a:p>
        </p:txBody>
      </p:sp>
    </p:spTree>
    <p:extLst>
      <p:ext uri="{BB962C8B-B14F-4D97-AF65-F5344CB8AC3E}">
        <p14:creationId xmlns:p14="http://schemas.microsoft.com/office/powerpoint/2010/main" val="256494327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รูปภาพ 1" descr="IMG_0702.JPG">
            <a:extLst>
              <a:ext uri="{FF2B5EF4-FFF2-40B4-BE49-F238E27FC236}">
                <a16:creationId xmlns:a16="http://schemas.microsoft.com/office/drawing/2014/main" id="{B2884877-1311-AFE4-64CE-560C97906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86" y="337924"/>
            <a:ext cx="11403724" cy="6358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TextBox 2">
            <a:extLst>
              <a:ext uri="{FF2B5EF4-FFF2-40B4-BE49-F238E27FC236}">
                <a16:creationId xmlns:a16="http://schemas.microsoft.com/office/drawing/2014/main" id="{A49A8AC2-3F16-845A-4638-E40C8EE12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3044" y="1357168"/>
            <a:ext cx="561441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r>
              <a:rPr lang="th-TH" altLang="en-US" sz="6000" dirty="0">
                <a:solidFill>
                  <a:srgbClr val="FF0000"/>
                </a:solidFill>
              </a:rPr>
              <a:t>ขอให้ประสบความสำเร็จ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4AD9C5C-CAE8-44AC-899D-81B1174C8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330"/>
            <a:ext cx="10515600" cy="591063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thaiDist"/>
            <a:r>
              <a:rPr lang="th-TH" sz="4000" dirty="0"/>
              <a:t>๓) </a:t>
            </a:r>
            <a:r>
              <a:rPr lang="th-TH" sz="4000" dirty="0">
                <a:solidFill>
                  <a:srgbClr val="FF0000"/>
                </a:solidFill>
              </a:rPr>
              <a:t>นำความรู้ของศาสตร์สาขาใดสาขาหนึ่งมาศึกษาปรากฏการณ์ในศาสตร์อื่น </a:t>
            </a:r>
            <a:r>
              <a:rPr lang="th-TH" sz="4000" dirty="0"/>
              <a:t>เช่น การนำภาษาศาสตร์ไปศึกษาปรากฏการณ์ในศาสตร์อื่น เช่น จิตวิทยา การเมือง โดยใช้ภาษาเป็นตัวตั้ง แล้วนำไปวิเคราะห์ปรากฏการณ์ต่าง ๆ </a:t>
            </a:r>
          </a:p>
          <a:p>
            <a:pPr algn="thaiDist"/>
            <a:r>
              <a:rPr lang="th-TH" sz="4000" dirty="0"/>
              <a:t>๔) </a:t>
            </a:r>
            <a:r>
              <a:rPr lang="th-TH" sz="4000" dirty="0">
                <a:solidFill>
                  <a:srgbClr val="FF0000"/>
                </a:solidFill>
              </a:rPr>
              <a:t>นำความรู้ของศาสตร์สาขาใดสาขาหนึ่งมาเป็นกรอบเพื่อสร้างวิธีการหรือแนวคิดของศาสตร์อื่น </a:t>
            </a:r>
            <a:r>
              <a:rPr lang="th-TH" sz="4000" dirty="0"/>
              <a:t>เช่น การนำวิธีสอนแบบอริยสัจ ๔ มาเป็นกรอบแล้วนำวิธีการสอนในครุศาสตร์มาสร้างวิธีการสอนเนื้อหาวิชาบางเรื่อง เช่น วิชาวรรณคดี ภายใต้กรอบวิธีสอนแบบอริยสัจ ๔</a:t>
            </a:r>
          </a:p>
          <a:p>
            <a:pPr algn="thaiDist"/>
            <a:r>
              <a:rPr lang="th-TH" sz="4000" dirty="0">
                <a:solidFill>
                  <a:srgbClr val="FF0000"/>
                </a:solidFill>
              </a:rPr>
              <a:t>การวิจัยเชิงบูรณาการสามารถใช้กับวิธีการวิจัยได้หลายประเภท </a:t>
            </a:r>
            <a:r>
              <a:rPr lang="th-TH" sz="4000" dirty="0"/>
              <a:t>ซึ่งจะมีคุณภาพต่างกันไปด้วย เช่น การวิจัยการบำบัดความเครียดด้วยการบูรณาการวิธีการทางพระพุทธศาสนากับการให้คำปรึกษาตามหลักจิตวิทยาอาจใช้วิธีการวิจัยเชิงคุณภาพด้วยการสัมภาษณ์และระดมสมองผู้ทรงคุณวุฒิ หรือใช้วิธีการวิจัยกึ่งทดลองโดยนำรูปแบบหรือวิธีการที่สร้างไปทดลองแล้วประเมินและปรับปรุง</a:t>
            </a:r>
          </a:p>
          <a:p>
            <a:pPr marL="0" indent="0" algn="thaiDist">
              <a:buNone/>
            </a:pP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793979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4AD9C5C-CAE8-44AC-899D-81B1174C8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330"/>
            <a:ext cx="10515600" cy="591063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4000" dirty="0"/>
              <a:t>        การวิจัยเชิงบูรณาการสามารถนำมาใช้กับการวิจัยด้านพระพุทธศาสนาโดยการนำศาสตร์สมัยใหม่มาผสมผสานกับความรู้หรือคำสอนของพระพุทธศาสนา จัดเป็นวิธีการ “</a:t>
            </a:r>
            <a:r>
              <a:rPr lang="th-TH" sz="4000" dirty="0">
                <a:solidFill>
                  <a:srgbClr val="FF0000"/>
                </a:solidFill>
              </a:rPr>
              <a:t>สังเคราะห์</a:t>
            </a:r>
            <a:r>
              <a:rPr lang="th-TH" sz="4000" dirty="0"/>
              <a:t>” ความรู้ชนิดหนึ่ง เพื่อสร้าง</a:t>
            </a:r>
            <a:r>
              <a:rPr lang="th-TH" sz="4000" dirty="0">
                <a:solidFill>
                  <a:srgbClr val="FF0000"/>
                </a:solidFill>
              </a:rPr>
              <a:t>องค์ความรู้ใหม่ </a:t>
            </a:r>
            <a:r>
              <a:rPr lang="th-TH" sz="4000" dirty="0"/>
              <a:t>(</a:t>
            </a:r>
            <a:r>
              <a:rPr lang="en-US" sz="4000" dirty="0"/>
              <a:t>body of knowledge</a:t>
            </a:r>
            <a:r>
              <a:rPr lang="th-TH" sz="4000" dirty="0"/>
              <a:t>) เช่น การนำวิธีการพัฒนาคุณภาพชีวิตในศาสตร์สมัยใหม่มาบูรณาการกับวิธีการพัฒนาชีวิตด้วยหลักไตรสิกขาทำให้ได้องค์ความรู้ใหม่เป็น “รูปแบบการพัฒนาชีวิตเชิงพุทธบูรณาการ”</a:t>
            </a:r>
          </a:p>
          <a:p>
            <a:pPr algn="thaiDist"/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877448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DC14332-61E4-4180-BA16-05FE9797BDD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th-TH" dirty="0"/>
              <a:t>ความรู้ทางพระพุทธศาสนาที่สามารถนำมาวิจัยเชิงบูรณาการได้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0B9E840-2149-43BD-B0AD-6500C5DE305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th-TH" sz="4000" dirty="0"/>
              <a:t>ความรู้หรือเนื้อหาคำสอนทางพระพุทธศาสนาที่สามารถนำมาวิจัยเชิงบูรณาการได้มีหลายอย่าง เช่น</a:t>
            </a:r>
          </a:p>
          <a:p>
            <a:r>
              <a:rPr lang="th-TH" sz="4000" dirty="0"/>
              <a:t>๑) </a:t>
            </a:r>
            <a:r>
              <a:rPr lang="th-TH" sz="4000" dirty="0">
                <a:solidFill>
                  <a:srgbClr val="FF0000"/>
                </a:solidFill>
              </a:rPr>
              <a:t>พระวินัย </a:t>
            </a:r>
            <a:r>
              <a:rPr lang="th-TH" sz="4000" dirty="0"/>
              <a:t>เช่น อธิกรณสมถะ วัตรปฏิบัติ (</a:t>
            </a:r>
            <a:r>
              <a:rPr lang="th-TH" sz="4000" dirty="0" err="1"/>
              <a:t>อุปัชฌาย</a:t>
            </a:r>
            <a:r>
              <a:rPr lang="th-TH" sz="4000" dirty="0"/>
              <a:t>วัตร ฯลฯ)</a:t>
            </a:r>
          </a:p>
          <a:p>
            <a:pPr marL="0" indent="0">
              <a:buNone/>
            </a:pPr>
            <a:r>
              <a:rPr lang="th-TH" sz="4000" dirty="0"/>
              <a:t>   ๒) </a:t>
            </a:r>
            <a:r>
              <a:rPr lang="th-TH" sz="4000" dirty="0">
                <a:solidFill>
                  <a:srgbClr val="FF0000"/>
                </a:solidFill>
              </a:rPr>
              <a:t>คำสอนหรือหลักธรรมเกี่ยวกับโลกและชีวิต </a:t>
            </a:r>
            <a:r>
              <a:rPr lang="th-TH" sz="4000" dirty="0"/>
              <a:t>เช่น ตัณหา </a:t>
            </a:r>
            <a:r>
              <a:rPr lang="th-TH" sz="4000" dirty="0" err="1"/>
              <a:t>ปฏิจจ</a:t>
            </a:r>
            <a:r>
              <a:rPr lang="th-TH" sz="4000" dirty="0"/>
              <a:t>สม</a:t>
            </a:r>
            <a:r>
              <a:rPr lang="th-TH" sz="4000" dirty="0" err="1"/>
              <a:t>ุป</a:t>
            </a:r>
            <a:r>
              <a:rPr lang="th-TH" sz="4000" dirty="0"/>
              <a:t>บาท</a:t>
            </a:r>
          </a:p>
          <a:p>
            <a:pPr marL="0" indent="0">
              <a:buNone/>
            </a:pPr>
            <a:r>
              <a:rPr lang="th-TH" sz="4000" dirty="0"/>
              <a:t>   ๓) </a:t>
            </a:r>
            <a:r>
              <a:rPr lang="th-TH" sz="4000" dirty="0">
                <a:solidFill>
                  <a:srgbClr val="FF0000"/>
                </a:solidFill>
              </a:rPr>
              <a:t>คำสอนหรือหลักธรรมเกี่ยวกับการปฏิบัติ </a:t>
            </a:r>
            <a:r>
              <a:rPr lang="th-TH" sz="4000" dirty="0"/>
              <a:t>เช่น ไตรสิกขา อริยสัจ </a:t>
            </a:r>
          </a:p>
          <a:p>
            <a:pPr marL="0" indent="0">
              <a:buNone/>
            </a:pPr>
            <a:r>
              <a:rPr lang="th-TH" sz="4000" dirty="0"/>
              <a:t>   ๔) </a:t>
            </a:r>
            <a:r>
              <a:rPr lang="th-TH" sz="4000" dirty="0">
                <a:solidFill>
                  <a:srgbClr val="FF0000"/>
                </a:solidFill>
              </a:rPr>
              <a:t>แนวคิดและวิธีปฏิบัติอื่น ๆ </a:t>
            </a:r>
            <a:r>
              <a:rPr lang="th-TH" sz="4000" dirty="0"/>
              <a:t>เช่น คุณสมบัติพ่อค้า วิธีคิด วิธีประหยัด </a:t>
            </a:r>
          </a:p>
        </p:txBody>
      </p:sp>
    </p:spTree>
    <p:extLst>
      <p:ext uri="{BB962C8B-B14F-4D97-AF65-F5344CB8AC3E}">
        <p14:creationId xmlns:p14="http://schemas.microsoft.com/office/powerpoint/2010/main" val="285981919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6991</Words>
  <Application>Microsoft Office PowerPoint</Application>
  <PresentationFormat>แบบจอกว้าง</PresentationFormat>
  <Paragraphs>266</Paragraphs>
  <Slides>67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67</vt:i4>
      </vt:variant>
    </vt:vector>
  </HeadingPairs>
  <TitlesOfParts>
    <vt:vector size="73" baseType="lpstr">
      <vt:lpstr>Angsana New</vt:lpstr>
      <vt:lpstr>Arial</vt:lpstr>
      <vt:lpstr>Calibri</vt:lpstr>
      <vt:lpstr>Calibri Light</vt:lpstr>
      <vt:lpstr>Cordia New</vt:lpstr>
      <vt:lpstr>ธีมของ Office</vt:lpstr>
      <vt:lpstr>การวิจัยเชิงบูรณาการศาสตร์กับพระพุทธศาสนา </vt:lpstr>
      <vt:lpstr>การวิจัยเชิงบูรณาการกับการวิจัยด้านพระพุทธศาสนา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ความรู้ทางพระพุทธศาสนาที่สามารถนำมาวิจัยเชิงบูรณาการได้</vt:lpstr>
      <vt:lpstr>ศาสตร์ที่สามารถนำมาวิจัยเชิงบูรณาการกับพระพุทธศาสนาได้</vt:lpstr>
      <vt:lpstr>งานนำเสนอ PowerPoint</vt:lpstr>
      <vt:lpstr>แนวทางการวิจัยเชิงบูรณาการศาสตร์กับพระพุทธศาสนา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รูปแบบการบูรณาการศาสตร์กับพระพุทธศาสนา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ตัวอย่างการบูรณาการศาสตร์กับพระพุทธศาสนา</vt:lpstr>
      <vt:lpstr>งานนำเสนอ PowerPoint</vt:lpstr>
      <vt:lpstr>งานนำเสนอ PowerPoint</vt:lpstr>
      <vt:lpstr>งานนำเสนอ PowerPoint</vt:lpstr>
      <vt:lpstr>แนวคิดสุขภาวะองค์รวมแนวพุทธ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แนวทางการพัฒนาสุขภาวะองค์รวมตามแนวศาสตร์สมัยใหม่</vt:lpstr>
      <vt:lpstr>งานนำเสนอ PowerPoint</vt:lpstr>
      <vt:lpstr>การพัฒนาสุขภาวะองค์รวมด้วยหลักธรรมพระพุทธศาสนา</vt:lpstr>
      <vt:lpstr>การพัฒนาสุขภาวะองค์รวมด้วยหลักธรรมพระพุทธศาสนา</vt:lpstr>
      <vt:lpstr>งานนำเสนอ PowerPoint</vt:lpstr>
      <vt:lpstr>งานนำเสนอ PowerPoint</vt:lpstr>
      <vt:lpstr>งานนำเสนอ PowerPoint</vt:lpstr>
      <vt:lpstr>กายภาวนา : การพัฒนาสุขภาวะทางกาย</vt:lpstr>
      <vt:lpstr>งานนำเสนอ PowerPoint</vt:lpstr>
      <vt:lpstr>งานนำเสนอ PowerPoint</vt:lpstr>
      <vt:lpstr>สีลภาวนา : การพัฒนาสุขภาวะทางสังคม</vt:lpstr>
      <vt:lpstr>งานนำเสนอ PowerPoint</vt:lpstr>
      <vt:lpstr>จิตภาวนา : การพัฒนาสุขภาวะทางจิต</vt:lpstr>
      <vt:lpstr>งานนำเสนอ PowerPoint</vt:lpstr>
      <vt:lpstr>งานนำเสนอ PowerPoint</vt:lpstr>
      <vt:lpstr>ปัญญาภาวนา : การพัฒนาสุขภาวะทางปัญญา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แนวทางการพัฒนาสุขภาวะองค์รวมเชิงพุทธบูรณาการ</vt:lpstr>
      <vt:lpstr>งานนำเสนอ PowerPoint</vt:lpstr>
      <vt:lpstr>โปรแกรม/รูปแบบการพัฒนาสุขภาวะองค์เชิงพุทธบูรณาการ</vt:lpstr>
      <vt:lpstr>งานนำเสนอ PowerPoint</vt:lpstr>
      <vt:lpstr>สรุป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การวิจัยเชิงบูรณาการพระพุทธศาสนา </dc:title>
  <dc:creator>Lenovo</dc:creator>
  <cp:lastModifiedBy>Lenovo</cp:lastModifiedBy>
  <cp:revision>78</cp:revision>
  <dcterms:created xsi:type="dcterms:W3CDTF">2025-07-04T09:03:10Z</dcterms:created>
  <dcterms:modified xsi:type="dcterms:W3CDTF">2025-07-17T05:02:09Z</dcterms:modified>
</cp:coreProperties>
</file>